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327" r:id="rId5"/>
    <p:sldId id="287" r:id="rId6"/>
    <p:sldId id="290" r:id="rId7"/>
    <p:sldId id="284" r:id="rId8"/>
    <p:sldId id="289" r:id="rId9"/>
    <p:sldId id="32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5294" autoAdjust="0"/>
  </p:normalViewPr>
  <p:slideViewPr>
    <p:cSldViewPr snapToGrid="0">
      <p:cViewPr varScale="1">
        <p:scale>
          <a:sx n="114" d="100"/>
          <a:sy n="114" d="100"/>
        </p:scale>
        <p:origin x="216" y="8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808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08F2E-5F06-4CE2-A139-452A1382A6F0}" type="datetimeFigureOut">
              <a:rPr lang="en-US"/>
              <a:t>6/7/2022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8588A-5C4E-401A-AECC-B6F63A9DE96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99797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C5DC6-1594-414D-9341-ABA08739246C}" type="datetimeFigureOut">
              <a:rPr lang="en-US"/>
              <a:t>6/7/2022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42409-6A04-4DC6-AC3A-D3758287A8F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1150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600200" y="0"/>
            <a:ext cx="5029200" cy="5943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777" y="3019706"/>
            <a:ext cx="4846320" cy="23876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777" y="5381894"/>
            <a:ext cx="4846320" cy="448056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pic>
        <p:nvPicPr>
          <p:cNvPr id="8" name="Picture 7" descr="Puffy white clouds in deep blue sky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7400"/>
            <a:ext cx="1490472" cy="3886200"/>
          </a:xfrm>
          <a:prstGeom prst="rect">
            <a:avLst/>
          </a:prstGeom>
        </p:spPr>
      </p:pic>
      <p:pic>
        <p:nvPicPr>
          <p:cNvPr id="10" name="Picture 9" descr="Closeup of plant shoot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9128" y="2057400"/>
            <a:ext cx="2060767" cy="3886200"/>
          </a:xfrm>
          <a:prstGeom prst="rect">
            <a:avLst/>
          </a:prstGeom>
        </p:spPr>
      </p:pic>
      <p:pic>
        <p:nvPicPr>
          <p:cNvPr id="11" name="Picture 10" descr="Waves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7400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B487-36FD-4CED-B07A-1A81FC6540B1}" type="datetime1">
              <a:rPr lang="en-US" smtClean="0"/>
              <a:pPr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40511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00199" y="2059146"/>
            <a:ext cx="7199696" cy="3886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3143393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381893"/>
            <a:ext cx="6949440" cy="449523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1" name="Picture 10" descr="Closeup of green plants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9146"/>
            <a:ext cx="1490472" cy="3886200"/>
          </a:xfrm>
          <a:prstGeom prst="rect">
            <a:avLst/>
          </a:prstGeom>
        </p:spPr>
      </p:pic>
      <p:pic>
        <p:nvPicPr>
          <p:cNvPr id="9" name="Picture 8" descr="Waves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09623" y="2059146"/>
            <a:ext cx="3282696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89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09700" y="1556281"/>
            <a:ext cx="4610099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6281"/>
            <a:ext cx="4609775" cy="462068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66BA0-BF77-43AC-894A-20AD8220B887}" type="datetime1">
              <a:rPr lang="en-US" smtClean="0"/>
              <a:pPr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78168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9699" y="1554480"/>
            <a:ext cx="4608576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09699" y="2434147"/>
            <a:ext cx="4608576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554480"/>
            <a:ext cx="4610100" cy="823912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34147"/>
            <a:ext cx="4610100" cy="3811271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81B4D-F060-418E-A958-B2BDC1A258F8}" type="datetime1">
              <a:rPr lang="en-US" smtClean="0"/>
              <a:pPr/>
              <a:t>6/7/2022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82718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AC23-C97B-41FB-9B89-C7FE0FB631CA}" type="datetime1">
              <a:rPr lang="en-US" smtClean="0"/>
              <a:pPr/>
              <a:t>6/7/2022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46587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9673-AC7F-4F1F-84E4-F0E5EAAE106D}" type="datetime1">
              <a:rPr lang="en-US" smtClean="0"/>
              <a:pPr/>
              <a:t>6/7/2022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10739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4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9699" y="915923"/>
            <a:ext cx="5216979" cy="506577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4" y="3502152"/>
            <a:ext cx="4155622" cy="2479548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A3310-D664-4933-9402-AB5DB0887727}" type="datetime1">
              <a:rPr lang="en-US" smtClean="0"/>
              <a:pPr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302354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82435" y="919616"/>
            <a:ext cx="4155622" cy="2532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915923"/>
            <a:ext cx="6626677" cy="5065776"/>
          </a:xfrm>
        </p:spPr>
        <p:txBody>
          <a:bodyPr tIns="1371600">
            <a:normAutofit/>
          </a:bodyPr>
          <a:lstStyle>
            <a:lvl1pPr marL="0" indent="0" algn="ctr">
              <a:spcBef>
                <a:spcPts val="0"/>
              </a:spcBef>
              <a:buNone/>
              <a:defRPr sz="2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82435" y="3502152"/>
            <a:ext cx="4155622" cy="2479547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47A63-5E3D-469C-A0D1-119323F4F95E}" type="datetime1">
              <a:rPr lang="en-US" smtClean="0"/>
              <a:pPr/>
              <a:t>6/7/2022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2164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55A74-0919-413E-865C-E0E8D1722ED7}" type="datetime1">
              <a:rPr lang="en-US" smtClean="0"/>
              <a:pPr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72070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90500"/>
            <a:ext cx="2057400" cy="5986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90500"/>
            <a:ext cx="7734300" cy="598646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D8D479-8942-46E8-A226-A4E01F7A105C}" type="slidenum">
              <a:rPr/>
              <a:t>‹#›</a:t>
            </a:fld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FE46A-5893-4F80-829A-F37AF8AAC03B}" type="datetime1">
              <a:rPr lang="en-US" smtClean="0"/>
              <a:pPr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Add a footer</a:t>
            </a:r>
          </a:p>
        </p:txBody>
      </p:sp>
    </p:spTree>
    <p:extLst>
      <p:ext uri="{BB962C8B-B14F-4D97-AF65-F5344CB8AC3E}">
        <p14:creationId xmlns:p14="http://schemas.microsoft.com/office/powerpoint/2010/main" val="102101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6629400"/>
            <a:ext cx="1499616" cy="228600"/>
          </a:xfrm>
          <a:prstGeom prst="rect">
            <a:avLst/>
          </a:prstGeom>
          <a:gradFill>
            <a:gsLst>
              <a:gs pos="0">
                <a:schemeClr val="accent1">
                  <a:lumMod val="15000"/>
                  <a:lumOff val="85000"/>
                </a:schemeClr>
              </a:gs>
              <a:gs pos="100000">
                <a:schemeClr val="accent1">
                  <a:lumMod val="15000"/>
                  <a:lumOff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609344" y="6629400"/>
            <a:ext cx="10582656" cy="228600"/>
          </a:xfrm>
          <a:prstGeom prst="rect">
            <a:avLst/>
          </a:prstGeom>
          <a:gradFill>
            <a:gsLst>
              <a:gs pos="0">
                <a:schemeClr val="accent1">
                  <a:lumMod val="35000"/>
                  <a:lumOff val="65000"/>
                </a:schemeClr>
              </a:gs>
              <a:gs pos="100000">
                <a:schemeClr val="accent1">
                  <a:lumMod val="35000"/>
                  <a:lumOff val="6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10026" y="276087"/>
            <a:ext cx="9371949" cy="11835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0027" y="1566001"/>
            <a:ext cx="9371948" cy="46206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</a:t>
            </a:r>
            <a:r>
              <a:rPr dirty="0"/>
              <a:t>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29400"/>
            <a:ext cx="41040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CD8D479-8942-46E8-A226-A4E01F7A105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403" y="6629400"/>
            <a:ext cx="100066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E56E745-E731-42F7-BC46-83DD513FC98F}" type="datetime1">
              <a:rPr lang="en-US" smtClean="0"/>
              <a:pPr/>
              <a:t>6/7/2022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37716" y="6629400"/>
            <a:ext cx="914425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046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10312" indent="-210312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38912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76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05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338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3624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5910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196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" indent="-155448" algn="l" defTabSz="91440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alab.e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p.europa.eu/en/publication-detail/-/publication/d7d496b5-ad4e-11eb-9767-01aa75ed71a1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hyperlink" Target="https://op.europa.eu/en/publication-detail/-/publication/6da29d54-ad4e-11eb-9767-01aa75ed71a1" TargetMode="External"/><Relationship Id="rId7" Type="http://schemas.openxmlformats.org/officeDocument/2006/relationships/hyperlink" Target="https://op.europa.eu/en/publication-detail/-/publication/d7d496b5-ad4e-11eb-9767-01aa75ed71a1/language-en/format-PDF/source-206665393" TargetMode="External"/><Relationship Id="rId2" Type="http://schemas.openxmlformats.org/officeDocument/2006/relationships/hyperlink" Target="https://op.europa.eu/en/publication-detail/-/publication/d7d496b5-ad4e-11eb-9767-01aa75ed71a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p.europa.eu/en/publication-detail/-/publication/aeb73167-0acc-11ec-adb1-01aa75ed71a1/language-en/format-PDF/source-227363718" TargetMode="External"/><Relationship Id="rId5" Type="http://schemas.openxmlformats.org/officeDocument/2006/relationships/hyperlink" Target="https://op.europa.eu/en/publication-detail/-/publication/6da29d54-ad4e-11eb-9767-01aa75ed71a1/language-en/format-PDF/source-search" TargetMode="External"/><Relationship Id="rId10" Type="http://schemas.openxmlformats.org/officeDocument/2006/relationships/image" Target="../media/image12.JPG"/><Relationship Id="rId4" Type="http://schemas.openxmlformats.org/officeDocument/2006/relationships/hyperlink" Target="https://op.europa.eu/en/publication-detail/-/publication/aeb73167-0acc-11ec-adb1-01aa75ed71a1/language-en/format-PDF/source-search" TargetMode="External"/><Relationship Id="rId9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p.europa.eu/en/publication-detail/-/publication/d7d496b5-ad4e-11eb-9767-01aa75ed71a1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18" Type="http://schemas.openxmlformats.org/officeDocument/2006/relationships/image" Target="../media/image31.jpe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tiff"/><Relationship Id="rId2" Type="http://schemas.openxmlformats.org/officeDocument/2006/relationships/image" Target="../media/image15.jpe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5" Type="http://schemas.openxmlformats.org/officeDocument/2006/relationships/image" Target="../media/image28.JP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777" y="2263913"/>
            <a:ext cx="6949440" cy="2470925"/>
          </a:xfrm>
        </p:spPr>
        <p:txBody>
          <a:bodyPr>
            <a:normAutofit/>
          </a:bodyPr>
          <a:lstStyle/>
          <a:p>
            <a:r>
              <a:rPr lang="en-GB" sz="4400" b="1" dirty="0" smtClean="0"/>
              <a:t>Monitoring and Evaluation of Nature-Based Solutions</a:t>
            </a:r>
            <a:endParaRPr lang="en-GB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777" y="5091831"/>
            <a:ext cx="6949440" cy="739586"/>
          </a:xfrm>
        </p:spPr>
        <p:txBody>
          <a:bodyPr>
            <a:normAutofit/>
          </a:bodyPr>
          <a:lstStyle/>
          <a:p>
            <a:r>
              <a:rPr lang="fi-FI" dirty="0" smtClean="0"/>
              <a:t>Laura Wendling</a:t>
            </a:r>
          </a:p>
          <a:p>
            <a:r>
              <a:rPr lang="fi-FI" sz="2000" dirty="0" smtClean="0"/>
              <a:t>on </a:t>
            </a:r>
            <a:r>
              <a:rPr lang="fi-FI" sz="2000" dirty="0" err="1" smtClean="0"/>
              <a:t>behalf</a:t>
            </a:r>
            <a:r>
              <a:rPr lang="fi-FI" sz="2000" dirty="0" smtClean="0"/>
              <a:t> of </a:t>
            </a:r>
            <a:r>
              <a:rPr lang="fi-FI" sz="2000" dirty="0" err="1" smtClean="0"/>
              <a:t>the</a:t>
            </a:r>
            <a:r>
              <a:rPr lang="fi-FI" sz="2000" dirty="0" smtClean="0"/>
              <a:t> NBS </a:t>
            </a:r>
            <a:r>
              <a:rPr lang="fi-FI" sz="2000" dirty="0" err="1" smtClean="0"/>
              <a:t>Impact</a:t>
            </a:r>
            <a:r>
              <a:rPr lang="fi-FI" sz="2000" dirty="0" smtClean="0"/>
              <a:t> </a:t>
            </a:r>
            <a:r>
              <a:rPr lang="fi-FI" sz="2000" dirty="0" err="1" smtClean="0"/>
              <a:t>Assessment</a:t>
            </a:r>
            <a:r>
              <a:rPr lang="fi-FI" sz="2000" dirty="0" smtClean="0"/>
              <a:t> </a:t>
            </a:r>
            <a:r>
              <a:rPr lang="fi-FI" sz="2000" dirty="0" err="1" smtClean="0"/>
              <a:t>Taskforce</a:t>
            </a:r>
            <a:endParaRPr lang="en-GB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125" y="6084423"/>
            <a:ext cx="1309090" cy="72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62148" y="5977269"/>
            <a:ext cx="21481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hlinkClick r:id="rId3"/>
              </a:rPr>
              <a:t>Laura.Wendling@vtt.fi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hlinkClick r:id="rId3"/>
              </a:rPr>
              <a:t>www.unalab.eu</a:t>
            </a:r>
            <a:endParaRPr kumimoji="0" lang="fi-FI" sz="1600" b="0" i="0" u="none" strike="noStrike" kern="1200" cap="none" spc="0" normalizeH="0" baseline="0" noProof="0" dirty="0" smtClean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      @</a:t>
            </a:r>
            <a:r>
              <a:rPr kumimoji="0" lang="fi-FI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UNaLab_EU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567" y="6510516"/>
            <a:ext cx="288000" cy="288000"/>
          </a:xfrm>
          <a:prstGeom prst="rect">
            <a:avLst/>
          </a:prstGeom>
        </p:spPr>
      </p:pic>
      <p:pic>
        <p:nvPicPr>
          <p:cNvPr id="8" name="Picture 7" descr="A close up of a flower&#10;&#10;Description automatically generated">
            <a:extLst>
              <a:ext uri="{FF2B5EF4-FFF2-40B4-BE49-F238E27FC236}">
                <a16:creationId xmlns:a16="http://schemas.microsoft.com/office/drawing/2014/main" id="{C682A982-0260-4D0E-B817-DC51B88053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4386" y="206627"/>
            <a:ext cx="839390" cy="55399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914368" y="269257"/>
            <a:ext cx="51596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These projects have received funding from the European Union’s Horizon 2020 research and innovation </a:t>
            </a:r>
            <a:r>
              <a:rPr kumimoji="0" lang="en-GB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programme under topic SCC-2-2016-2017: </a:t>
            </a:r>
            <a:r>
              <a:rPr kumimoji="0" lang="en-GB" sz="10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+mn-cs"/>
              </a:rPr>
              <a:t>Smart Cities and Communities Nature based solutions</a:t>
            </a:r>
            <a:endParaRPr kumimoji="0" lang="en-GB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471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81" y="207076"/>
            <a:ext cx="10592194" cy="724577"/>
          </a:xfrm>
        </p:spPr>
        <p:txBody>
          <a:bodyPr/>
          <a:lstStyle/>
          <a:p>
            <a:r>
              <a:rPr lang="fi-FI" sz="3200" dirty="0" err="1">
                <a:solidFill>
                  <a:srgbClr val="77943E"/>
                </a:solidFill>
              </a:rPr>
              <a:t>Why</a:t>
            </a:r>
            <a:r>
              <a:rPr lang="fi-FI" sz="3200" dirty="0">
                <a:solidFill>
                  <a:srgbClr val="77943E"/>
                </a:solidFill>
              </a:rPr>
              <a:t> </a:t>
            </a:r>
            <a:r>
              <a:rPr lang="fi-FI" sz="3200" dirty="0" err="1">
                <a:solidFill>
                  <a:srgbClr val="77943E"/>
                </a:solidFill>
              </a:rPr>
              <a:t>Evaluate</a:t>
            </a:r>
            <a:r>
              <a:rPr lang="fi-FI" sz="3200" dirty="0">
                <a:solidFill>
                  <a:srgbClr val="77943E"/>
                </a:solidFill>
              </a:rPr>
              <a:t> NBS Performance &amp; </a:t>
            </a:r>
            <a:r>
              <a:rPr lang="fi-FI" sz="3200" dirty="0" err="1">
                <a:solidFill>
                  <a:srgbClr val="77943E"/>
                </a:solidFill>
              </a:rPr>
              <a:t>Impact</a:t>
            </a:r>
            <a:r>
              <a:rPr lang="fi-FI" sz="3200" dirty="0">
                <a:solidFill>
                  <a:srgbClr val="77943E"/>
                </a:solidFill>
              </a:rPr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781" y="1190444"/>
            <a:ext cx="6434043" cy="5667555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</a:pPr>
            <a:r>
              <a:rPr lang="en-US" dirty="0"/>
              <a:t>NBS can support high-level objectives related to climate change adaptation and mitigation, ecosystem and biodiversity conservation and restoration, sustainable development, etc.</a:t>
            </a:r>
          </a:p>
          <a:p>
            <a:pPr marL="285750" lvl="1" indent="-285750">
              <a:spcBef>
                <a:spcPts val="600"/>
              </a:spcBef>
              <a:spcAft>
                <a:spcPts val="600"/>
              </a:spcAft>
            </a:pPr>
            <a:endParaRPr lang="en-US" sz="2200" dirty="0"/>
          </a:p>
          <a:p>
            <a:pPr marL="285750" lvl="1" indent="-285750">
              <a:spcBef>
                <a:spcPts val="600"/>
              </a:spcBef>
              <a:spcAft>
                <a:spcPts val="600"/>
              </a:spcAft>
            </a:pPr>
            <a:r>
              <a:rPr lang="en-US" sz="2200" dirty="0"/>
              <a:t>Widespread adoption of NBS and their incorporation within multi-level policy instruments is hindered by fragmented and largely discipline-specific nature of existing evidence of NBS performance and impact</a:t>
            </a:r>
            <a:endParaRPr lang="en-US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075" y="1378951"/>
            <a:ext cx="4560105" cy="405979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40855" y="5551699"/>
            <a:ext cx="45628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/>
              <a:t>Image source: Sgrigna et al. 2021. Chapter 1, </a:t>
            </a:r>
            <a:r>
              <a:rPr lang="fi-FI" sz="1400" i="1">
                <a:hlinkClick r:id="rId3"/>
              </a:rPr>
              <a:t>Evaluating the Impact of Nature-based Solutions: A Handbook for Practitioners</a:t>
            </a:r>
            <a:endParaRPr lang="en-GB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189781" y="4930916"/>
            <a:ext cx="6383864" cy="10156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There is an urgent need to develop </a:t>
            </a:r>
            <a:r>
              <a:rPr lang="en-US" sz="2000" b="1" dirty="0" smtClean="0">
                <a:solidFill>
                  <a:schemeClr val="bg1"/>
                </a:solidFill>
              </a:rPr>
              <a:t>an in-depth, common understanding </a:t>
            </a:r>
            <a:r>
              <a:rPr lang="en-US" sz="2000" b="1" dirty="0">
                <a:solidFill>
                  <a:schemeClr val="bg1"/>
                </a:solidFill>
              </a:rPr>
              <a:t>of both the potential benefits of </a:t>
            </a:r>
            <a:r>
              <a:rPr lang="en-US" sz="2000" b="1" dirty="0" smtClean="0">
                <a:solidFill>
                  <a:schemeClr val="bg1"/>
                </a:solidFill>
              </a:rPr>
              <a:t>Nature-Based Solutions </a:t>
            </a:r>
            <a:r>
              <a:rPr lang="en-US" sz="2000" b="1" dirty="0">
                <a:solidFill>
                  <a:schemeClr val="bg1"/>
                </a:solidFill>
              </a:rPr>
              <a:t>and any associated </a:t>
            </a:r>
            <a:r>
              <a:rPr lang="en-US" sz="2000" b="1" dirty="0" smtClean="0">
                <a:solidFill>
                  <a:schemeClr val="bg1"/>
                </a:solidFill>
              </a:rPr>
              <a:t>trade-offs</a:t>
            </a:r>
            <a:endParaRPr lang="en-GB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4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81" y="207076"/>
            <a:ext cx="10592194" cy="724577"/>
          </a:xfrm>
        </p:spPr>
        <p:txBody>
          <a:bodyPr/>
          <a:lstStyle/>
          <a:p>
            <a:r>
              <a:rPr lang="fi-FI" sz="3200" dirty="0">
                <a:solidFill>
                  <a:srgbClr val="77943E"/>
                </a:solidFill>
              </a:rPr>
              <a:t>An </a:t>
            </a:r>
            <a:r>
              <a:rPr lang="fi-FI" sz="3200" dirty="0" err="1">
                <a:solidFill>
                  <a:srgbClr val="77943E"/>
                </a:solidFill>
              </a:rPr>
              <a:t>Integrated</a:t>
            </a:r>
            <a:r>
              <a:rPr lang="fi-FI" sz="3200" dirty="0">
                <a:solidFill>
                  <a:srgbClr val="77943E"/>
                </a:solidFill>
              </a:rPr>
              <a:t> NBS </a:t>
            </a:r>
            <a:r>
              <a:rPr lang="fi-FI" sz="3200" dirty="0" err="1">
                <a:solidFill>
                  <a:srgbClr val="77943E"/>
                </a:solidFill>
              </a:rPr>
              <a:t>Assessment</a:t>
            </a:r>
            <a:r>
              <a:rPr lang="fi-FI" sz="3200" dirty="0">
                <a:solidFill>
                  <a:srgbClr val="77943E"/>
                </a:solidFill>
              </a:rPr>
              <a:t>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781" y="1190445"/>
            <a:ext cx="11731925" cy="810883"/>
          </a:xfrm>
        </p:spPr>
        <p:txBody>
          <a:bodyPr>
            <a:normAutofit/>
          </a:bodyPr>
          <a:lstStyle/>
          <a:p>
            <a:r>
              <a:rPr lang="fi-FI" sz="2000" dirty="0"/>
              <a:t>Collaboration </a:t>
            </a:r>
            <a:r>
              <a:rPr lang="fi-FI" sz="2000" dirty="0" err="1"/>
              <a:t>between</a:t>
            </a:r>
            <a:r>
              <a:rPr lang="fi-FI" sz="2000" dirty="0"/>
              <a:t> 17 EU-</a:t>
            </a:r>
            <a:r>
              <a:rPr lang="fi-FI" sz="2000" dirty="0" err="1"/>
              <a:t>funded</a:t>
            </a:r>
            <a:r>
              <a:rPr lang="fi-FI" sz="2000" dirty="0"/>
              <a:t> </a:t>
            </a:r>
            <a:r>
              <a:rPr lang="fi-FI" sz="2000" dirty="0" err="1"/>
              <a:t>projects</a:t>
            </a:r>
            <a:r>
              <a:rPr lang="fi-FI" sz="2000" dirty="0"/>
              <a:t> and </a:t>
            </a:r>
            <a:r>
              <a:rPr lang="fi-FI" sz="2000" dirty="0" err="1"/>
              <a:t>related</a:t>
            </a:r>
            <a:r>
              <a:rPr lang="fi-FI" sz="2000" dirty="0"/>
              <a:t> </a:t>
            </a:r>
            <a:r>
              <a:rPr lang="fi-FI" sz="2000" dirty="0" err="1"/>
              <a:t>programmes</a:t>
            </a:r>
            <a:r>
              <a:rPr lang="fi-FI" sz="2000" dirty="0"/>
              <a:t> to </a:t>
            </a:r>
            <a:r>
              <a:rPr lang="fi-FI" sz="2000" dirty="0" err="1"/>
              <a:t>develop</a:t>
            </a:r>
            <a:r>
              <a:rPr lang="fi-FI" sz="2000" dirty="0"/>
              <a:t> </a:t>
            </a:r>
            <a:r>
              <a:rPr lang="fi-FI" sz="2000" i="1" dirty="0" err="1">
                <a:hlinkClick r:id="rId2"/>
              </a:rPr>
              <a:t>Evaluating</a:t>
            </a:r>
            <a:r>
              <a:rPr lang="fi-FI" sz="2000" i="1" dirty="0">
                <a:hlinkClick r:id="rId2"/>
              </a:rPr>
              <a:t> </a:t>
            </a:r>
            <a:r>
              <a:rPr lang="fi-FI" sz="2000" i="1" dirty="0" err="1">
                <a:hlinkClick r:id="rId2"/>
              </a:rPr>
              <a:t>the</a:t>
            </a:r>
            <a:r>
              <a:rPr lang="fi-FI" sz="2000" i="1" dirty="0">
                <a:hlinkClick r:id="rId2"/>
              </a:rPr>
              <a:t> </a:t>
            </a:r>
            <a:r>
              <a:rPr lang="fi-FI" sz="2000" i="1" dirty="0" err="1">
                <a:hlinkClick r:id="rId2"/>
              </a:rPr>
              <a:t>Impact</a:t>
            </a:r>
            <a:r>
              <a:rPr lang="fi-FI" sz="2000" i="1" dirty="0">
                <a:hlinkClick r:id="rId2"/>
              </a:rPr>
              <a:t> of Nature-</a:t>
            </a:r>
            <a:r>
              <a:rPr lang="fi-FI" sz="2000" i="1" dirty="0" err="1">
                <a:hlinkClick r:id="rId2"/>
              </a:rPr>
              <a:t>based</a:t>
            </a:r>
            <a:r>
              <a:rPr lang="fi-FI" sz="2000" i="1" dirty="0">
                <a:hlinkClick r:id="rId2"/>
              </a:rPr>
              <a:t> Solutions: A </a:t>
            </a:r>
            <a:r>
              <a:rPr lang="fi-FI" sz="2000" i="1" dirty="0" err="1">
                <a:hlinkClick r:id="rId2"/>
              </a:rPr>
              <a:t>Handbook</a:t>
            </a:r>
            <a:r>
              <a:rPr lang="fi-FI" sz="2000" i="1" dirty="0">
                <a:hlinkClick r:id="rId2"/>
              </a:rPr>
              <a:t> for </a:t>
            </a:r>
            <a:r>
              <a:rPr lang="fi-FI" sz="2000" i="1" dirty="0" err="1">
                <a:hlinkClick r:id="rId2"/>
              </a:rPr>
              <a:t>Practitioners</a:t>
            </a:r>
            <a:r>
              <a:rPr lang="fi-FI" sz="2000" i="1" dirty="0"/>
              <a:t> &amp; </a:t>
            </a:r>
            <a:r>
              <a:rPr lang="fi-FI" sz="2000" i="1" dirty="0">
                <a:hlinkClick r:id="rId3"/>
              </a:rPr>
              <a:t>Appendix of </a:t>
            </a:r>
            <a:r>
              <a:rPr lang="fi-FI" sz="2000" i="1" dirty="0" err="1">
                <a:hlinkClick r:id="rId3"/>
              </a:rPr>
              <a:t>Methods</a:t>
            </a:r>
            <a:r>
              <a:rPr lang="fi-FI" sz="2000" i="1" dirty="0"/>
              <a:t>, + </a:t>
            </a:r>
            <a:r>
              <a:rPr lang="fi-FI" sz="2000" i="1" dirty="0" err="1">
                <a:hlinkClick r:id="rId4"/>
              </a:rPr>
              <a:t>Summary</a:t>
            </a:r>
            <a:r>
              <a:rPr lang="fi-FI" sz="2000" i="1" dirty="0">
                <a:hlinkClick r:id="rId4"/>
              </a:rPr>
              <a:t> for </a:t>
            </a:r>
            <a:r>
              <a:rPr lang="fi-FI" sz="2000" i="1" dirty="0" err="1">
                <a:hlinkClick r:id="rId4"/>
              </a:rPr>
              <a:t>Policymakers</a:t>
            </a:r>
            <a:endParaRPr lang="en-GB" sz="2000" i="1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2438A7C-90C9-4DFE-BCD5-A70087E45A18}"/>
              </a:ext>
            </a:extLst>
          </p:cNvPr>
          <p:cNvSpPr/>
          <p:nvPr/>
        </p:nvSpPr>
        <p:spPr>
          <a:xfrm>
            <a:off x="3112395" y="1973342"/>
            <a:ext cx="2880000" cy="23292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72000" rIns="72000" bIns="72000" rtlCol="0" anchor="ctr" anchorCtr="0"/>
          <a:lstStyle/>
          <a:p>
            <a:pPr algn="ctr"/>
            <a:r>
              <a:rPr lang="fi-FI" sz="1600" dirty="0" err="1"/>
              <a:t>The</a:t>
            </a:r>
            <a:r>
              <a:rPr lang="fi-FI" sz="1600" dirty="0"/>
              <a:t> </a:t>
            </a:r>
            <a:r>
              <a:rPr lang="fi-FI" sz="1600" i="1" dirty="0">
                <a:hlinkClick r:id="rId5"/>
              </a:rPr>
              <a:t>Appendix of </a:t>
            </a:r>
            <a:r>
              <a:rPr lang="fi-FI" sz="1600" i="1" dirty="0" err="1">
                <a:hlinkClick r:id="rId5"/>
              </a:rPr>
              <a:t>Methods</a:t>
            </a:r>
            <a:r>
              <a:rPr lang="fi-FI" sz="1600" i="1" dirty="0">
                <a:hlinkClick r:id="rId5"/>
              </a:rPr>
              <a:t> </a:t>
            </a:r>
            <a:r>
              <a:rPr lang="en-GB" sz="1600" dirty="0"/>
              <a:t>provides a brief description of each method, along with guidance about the appropriateness, advantages and drawbacks of each in different contexts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F2438A7C-90C9-4DFE-BCD5-A70087E45A18}"/>
              </a:ext>
            </a:extLst>
          </p:cNvPr>
          <p:cNvSpPr/>
          <p:nvPr/>
        </p:nvSpPr>
        <p:spPr>
          <a:xfrm>
            <a:off x="90612" y="4496696"/>
            <a:ext cx="5911061" cy="20763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72000" rIns="72000" bIns="72000" rtlCol="0" anchor="ctr" anchorCtr="0"/>
          <a:lstStyle/>
          <a:p>
            <a:pPr defTabSz="179388"/>
            <a:r>
              <a:rPr lang="en-GB" sz="1600" dirty="0"/>
              <a:t>Framework of common indicators and methods for assessing </a:t>
            </a:r>
            <a:r>
              <a:rPr lang="en-GB" sz="1600" dirty="0" smtClean="0"/>
              <a:t>the performance </a:t>
            </a:r>
            <a:r>
              <a:rPr lang="en-GB" sz="1600" dirty="0"/>
              <a:t>and impact of diverse types of </a:t>
            </a:r>
            <a:r>
              <a:rPr lang="en-GB" sz="1600" dirty="0" smtClean="0"/>
              <a:t>NBS</a:t>
            </a:r>
            <a:r>
              <a:rPr lang="en-GB" sz="1600" dirty="0"/>
              <a:t>:</a:t>
            </a:r>
          </a:p>
          <a:p>
            <a:pPr marL="35560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A reference for relevant EU policies and activities</a:t>
            </a:r>
          </a:p>
          <a:p>
            <a:pPr marL="35560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Orients practitioners in developing robust impact evaluation frameworks for </a:t>
            </a:r>
            <a:r>
              <a:rPr lang="en-GB" sz="1600" dirty="0" smtClean="0"/>
              <a:t>NBS </a:t>
            </a:r>
            <a:r>
              <a:rPr lang="en-GB" sz="1600" dirty="0"/>
              <a:t>at different scales</a:t>
            </a:r>
          </a:p>
          <a:p>
            <a:pPr marL="35560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Comprehensive </a:t>
            </a:r>
            <a:r>
              <a:rPr lang="en-GB" sz="1600" dirty="0"/>
              <a:t>set of indicators and </a:t>
            </a:r>
            <a:r>
              <a:rPr lang="en-GB" sz="1600" dirty="0" smtClean="0"/>
              <a:t>methodologies</a:t>
            </a:r>
          </a:p>
          <a:p>
            <a:pPr marL="355600" lvl="1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Key </a:t>
            </a:r>
            <a:r>
              <a:rPr lang="fi-FI" sz="1600" dirty="0" err="1" smtClean="0"/>
              <a:t>points</a:t>
            </a:r>
            <a:r>
              <a:rPr lang="fi-FI" sz="1600" dirty="0" smtClean="0"/>
              <a:t> </a:t>
            </a:r>
            <a:r>
              <a:rPr lang="fi-FI" sz="1600" dirty="0" err="1" smtClean="0"/>
              <a:t>highlighted</a:t>
            </a:r>
            <a:r>
              <a:rPr lang="fi-FI" sz="1600" dirty="0" smtClean="0"/>
              <a:t> in </a:t>
            </a:r>
            <a:r>
              <a:rPr lang="fi-FI" sz="1600" i="1" dirty="0" err="1" smtClean="0">
                <a:hlinkClick r:id="rId6"/>
              </a:rPr>
              <a:t>Summary</a:t>
            </a:r>
            <a:r>
              <a:rPr lang="fi-FI" sz="1600" i="1" dirty="0" smtClean="0">
                <a:hlinkClick r:id="rId6"/>
              </a:rPr>
              <a:t> for </a:t>
            </a:r>
            <a:r>
              <a:rPr lang="fi-FI" sz="1600" i="1" dirty="0" err="1" smtClean="0">
                <a:hlinkClick r:id="rId6"/>
              </a:rPr>
              <a:t>Policymakers</a:t>
            </a:r>
            <a:endParaRPr lang="en-GB" sz="1600" i="1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2438A7C-90C9-4DFE-BCD5-A70087E45A18}"/>
              </a:ext>
            </a:extLst>
          </p:cNvPr>
          <p:cNvSpPr/>
          <p:nvPr/>
        </p:nvSpPr>
        <p:spPr>
          <a:xfrm>
            <a:off x="90612" y="1973827"/>
            <a:ext cx="2880000" cy="23292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2000" tIns="72000" rIns="72000" bIns="72000" rtlCol="0" anchor="ctr" anchorCtr="0"/>
          <a:lstStyle/>
          <a:p>
            <a:pPr algn="ctr"/>
            <a:r>
              <a:rPr lang="en-GB" sz="1600" dirty="0"/>
              <a:t>The </a:t>
            </a:r>
            <a:r>
              <a:rPr lang="en-GB" sz="1600" i="1" dirty="0">
                <a:hlinkClick r:id="rId7"/>
              </a:rPr>
              <a:t>Handbook</a:t>
            </a:r>
            <a:r>
              <a:rPr lang="en-GB" sz="1600" dirty="0"/>
              <a:t> serves as a guide to development and implementation of scientifically-valid monitoring and evaluation plans for the evaluation of </a:t>
            </a:r>
            <a:r>
              <a:rPr lang="en-GB" sz="1600" dirty="0" smtClean="0"/>
              <a:t>NBS </a:t>
            </a:r>
            <a:r>
              <a:rPr lang="en-GB" sz="1600" dirty="0"/>
              <a:t>impacts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2858" y="1989340"/>
            <a:ext cx="2541174" cy="36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648" y="2622554"/>
            <a:ext cx="2543762" cy="360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026" y="3241524"/>
            <a:ext cx="2517784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3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250654" cy="66268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083" y="712427"/>
            <a:ext cx="3672000" cy="52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564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781" y="207076"/>
            <a:ext cx="10592194" cy="724577"/>
          </a:xfrm>
        </p:spPr>
        <p:txBody>
          <a:bodyPr/>
          <a:lstStyle/>
          <a:p>
            <a:r>
              <a:rPr lang="fi-FI" sz="3200" dirty="0" err="1">
                <a:solidFill>
                  <a:srgbClr val="77943E"/>
                </a:solidFill>
              </a:rPr>
              <a:t>Indicators</a:t>
            </a:r>
            <a:r>
              <a:rPr lang="fi-FI" sz="3200" dirty="0">
                <a:solidFill>
                  <a:srgbClr val="77943E"/>
                </a:solidFill>
              </a:rPr>
              <a:t> </a:t>
            </a:r>
            <a:r>
              <a:rPr lang="fi-FI" sz="3200" dirty="0" err="1">
                <a:solidFill>
                  <a:srgbClr val="77943E"/>
                </a:solidFill>
              </a:rPr>
              <a:t>Measure</a:t>
            </a:r>
            <a:r>
              <a:rPr lang="fi-FI" sz="3200" dirty="0">
                <a:solidFill>
                  <a:srgbClr val="77943E"/>
                </a:solidFill>
              </a:rPr>
              <a:t> NBS </a:t>
            </a:r>
            <a:r>
              <a:rPr lang="fi-FI" sz="3200" dirty="0" err="1">
                <a:solidFill>
                  <a:srgbClr val="77943E"/>
                </a:solidFill>
              </a:rPr>
              <a:t>Effectiveness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2853" y="1438508"/>
            <a:ext cx="5019381" cy="5101681"/>
          </a:xfrm>
        </p:spPr>
        <p:txBody>
          <a:bodyPr>
            <a:normAutofit lnSpcReduction="10000"/>
          </a:bodyPr>
          <a:lstStyle/>
          <a:p>
            <a:pPr marL="285750" lvl="1" indent="-285750">
              <a:spcBef>
                <a:spcPts val="600"/>
              </a:spcBef>
            </a:pPr>
            <a:r>
              <a:rPr lang="en-US" sz="2000" dirty="0"/>
              <a:t>Monitoring of both the process and the NBS implemented is necessary to understand NBS effectiveness: </a:t>
            </a:r>
          </a:p>
          <a:p>
            <a:pPr marL="742950" lvl="2" indent="-285750">
              <a:spcBef>
                <a:spcPts val="300"/>
              </a:spcBef>
            </a:pPr>
            <a:r>
              <a:rPr lang="en-US" sz="1800" i="1" dirty="0">
                <a:solidFill>
                  <a:srgbClr val="77943E"/>
                </a:solidFill>
              </a:rPr>
              <a:t>How do the outcomes of the NBS action compare with our objectives?</a:t>
            </a:r>
          </a:p>
          <a:p>
            <a:pPr marL="285750" indent="-285750">
              <a:spcAft>
                <a:spcPts val="600"/>
              </a:spcAft>
            </a:pPr>
            <a:r>
              <a:rPr lang="en-GB" sz="2000" dirty="0" smtClean="0"/>
              <a:t>Indicators </a:t>
            </a:r>
            <a:r>
              <a:rPr lang="en-GB" sz="2000" dirty="0"/>
              <a:t>of NBS performance or impact are designed to measure the extent to which NBS achieves an objective linked to an explicitly identified </a:t>
            </a:r>
            <a:r>
              <a:rPr lang="en-GB" sz="2000" dirty="0" smtClean="0"/>
              <a:t>function</a:t>
            </a:r>
          </a:p>
          <a:p>
            <a:pPr marL="285750" indent="-285750">
              <a:spcAft>
                <a:spcPts val="600"/>
              </a:spcAft>
            </a:pPr>
            <a:endParaRPr lang="en-GB" sz="2000" dirty="0"/>
          </a:p>
          <a:p>
            <a:pPr marL="285750" indent="-285750">
              <a:spcAft>
                <a:spcPts val="600"/>
              </a:spcAft>
            </a:pPr>
            <a:endParaRPr lang="fi-FI" sz="2000" dirty="0"/>
          </a:p>
          <a:p>
            <a:pPr marL="285750" indent="-285750">
              <a:spcAft>
                <a:spcPts val="600"/>
              </a:spcAft>
            </a:pPr>
            <a:endParaRPr lang="fi-FI" sz="2000" dirty="0"/>
          </a:p>
          <a:p>
            <a:pPr marL="285750" indent="-285750">
              <a:spcAft>
                <a:spcPts val="600"/>
              </a:spcAft>
            </a:pPr>
            <a:r>
              <a:rPr lang="en-US" sz="2000" dirty="0" smtClean="0"/>
              <a:t>Observed </a:t>
            </a:r>
            <a:r>
              <a:rPr lang="en-US" sz="2000" dirty="0"/>
              <a:t>changes in performance may indicate a need for </a:t>
            </a:r>
            <a:r>
              <a:rPr lang="en-US" sz="2000" dirty="0" smtClean="0"/>
              <a:t>maintenance or design modification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859079" y="4043465"/>
            <a:ext cx="4746928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fi-FI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i-FI" b="1" dirty="0" smtClean="0">
                <a:solidFill>
                  <a:schemeClr val="accent1">
                    <a:lumMod val="75000"/>
                  </a:schemeClr>
                </a:solidFill>
              </a:rPr>
              <a:t>Challenge </a:t>
            </a:r>
            <a:r>
              <a:rPr lang="fi-FI" b="1" dirty="0" err="1" smtClean="0">
                <a:solidFill>
                  <a:schemeClr val="accent1">
                    <a:lumMod val="75000"/>
                  </a:schemeClr>
                </a:solidFill>
              </a:rPr>
              <a:t>or</a:t>
            </a:r>
            <a:r>
              <a:rPr lang="fi-FI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i-FI" b="1" dirty="0" err="1" smtClean="0">
                <a:solidFill>
                  <a:schemeClr val="accent1">
                    <a:lumMod val="75000"/>
                  </a:schemeClr>
                </a:solidFill>
              </a:rPr>
              <a:t>Need</a:t>
            </a:r>
            <a:r>
              <a:rPr lang="fi-FI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i-FI" b="1" dirty="0">
                <a:solidFill>
                  <a:schemeClr val="accent1">
                    <a:lumMod val="75000"/>
                  </a:schemeClr>
                </a:solidFill>
              </a:rPr>
              <a:t>→ </a:t>
            </a:r>
            <a:r>
              <a:rPr lang="fi-FI" b="1" dirty="0" err="1" smtClean="0">
                <a:solidFill>
                  <a:schemeClr val="accent1">
                    <a:lumMod val="75000"/>
                  </a:schemeClr>
                </a:solidFill>
              </a:rPr>
              <a:t>Objective</a:t>
            </a:r>
            <a:r>
              <a:rPr lang="fi-FI" b="1" dirty="0" smtClean="0">
                <a:solidFill>
                  <a:schemeClr val="accent1">
                    <a:lumMod val="75000"/>
                  </a:schemeClr>
                </a:solidFill>
              </a:rPr>
              <a:t> → Target</a:t>
            </a:r>
          </a:p>
          <a:p>
            <a:pPr algn="ctr"/>
            <a:endParaRPr lang="en-GB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89" y="1691253"/>
            <a:ext cx="6138683" cy="35645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59199" y="5477215"/>
            <a:ext cx="615832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dirty="0"/>
              <a:t>Image </a:t>
            </a:r>
            <a:r>
              <a:rPr lang="fi-FI" sz="1400" dirty="0" err="1"/>
              <a:t>source</a:t>
            </a:r>
            <a:r>
              <a:rPr lang="fi-FI" sz="1400" dirty="0"/>
              <a:t>: </a:t>
            </a:r>
            <a:r>
              <a:rPr lang="fi-FI" sz="1400" dirty="0" err="1" smtClean="0"/>
              <a:t>Skodra</a:t>
            </a:r>
            <a:r>
              <a:rPr lang="fi-FI" sz="1400" dirty="0" smtClean="0"/>
              <a:t> et al. 2021. </a:t>
            </a:r>
            <a:r>
              <a:rPr lang="fi-FI" sz="1400" dirty="0" err="1" smtClean="0"/>
              <a:t>Chapter</a:t>
            </a:r>
            <a:r>
              <a:rPr lang="fi-FI" sz="1400" dirty="0" smtClean="0"/>
              <a:t> </a:t>
            </a:r>
            <a:r>
              <a:rPr lang="fi-FI" sz="1400" dirty="0"/>
              <a:t>2, </a:t>
            </a:r>
            <a:r>
              <a:rPr lang="fi-FI" sz="1400" i="1" dirty="0" err="1">
                <a:hlinkClick r:id="rId3"/>
              </a:rPr>
              <a:t>Evaluating</a:t>
            </a:r>
            <a:r>
              <a:rPr lang="fi-FI" sz="1400" i="1" dirty="0">
                <a:hlinkClick r:id="rId3"/>
              </a:rPr>
              <a:t> </a:t>
            </a:r>
            <a:r>
              <a:rPr lang="fi-FI" sz="1400" i="1" dirty="0" err="1">
                <a:hlinkClick r:id="rId3"/>
              </a:rPr>
              <a:t>the</a:t>
            </a:r>
            <a:r>
              <a:rPr lang="fi-FI" sz="1400" i="1" dirty="0">
                <a:hlinkClick r:id="rId3"/>
              </a:rPr>
              <a:t> </a:t>
            </a:r>
            <a:r>
              <a:rPr lang="fi-FI" sz="1400" i="1" dirty="0" err="1">
                <a:hlinkClick r:id="rId3"/>
              </a:rPr>
              <a:t>Impact</a:t>
            </a:r>
            <a:r>
              <a:rPr lang="fi-FI" sz="1400" i="1" dirty="0">
                <a:hlinkClick r:id="rId3"/>
              </a:rPr>
              <a:t> of </a:t>
            </a:r>
            <a:r>
              <a:rPr lang="fi-FI" sz="1400" i="1" dirty="0" smtClean="0">
                <a:hlinkClick r:id="rId3"/>
              </a:rPr>
              <a:t>Nature-Based </a:t>
            </a:r>
            <a:r>
              <a:rPr lang="fi-FI" sz="1400" i="1" dirty="0">
                <a:hlinkClick r:id="rId3"/>
              </a:rPr>
              <a:t>Solutions: A </a:t>
            </a:r>
            <a:r>
              <a:rPr lang="fi-FI" sz="1400" i="1" dirty="0" err="1">
                <a:hlinkClick r:id="rId3"/>
              </a:rPr>
              <a:t>Handbook</a:t>
            </a:r>
            <a:r>
              <a:rPr lang="fi-FI" sz="1400" i="1" dirty="0">
                <a:hlinkClick r:id="rId3"/>
              </a:rPr>
              <a:t> for </a:t>
            </a:r>
            <a:r>
              <a:rPr lang="fi-FI" sz="1400" i="1" dirty="0" err="1">
                <a:hlinkClick r:id="rId3"/>
              </a:rPr>
              <a:t>Practitioners</a:t>
            </a:r>
            <a:endParaRPr lang="en-GB" sz="1400" dirty="0"/>
          </a:p>
          <a:p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37942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8238" y="276087"/>
            <a:ext cx="11509720" cy="1477721"/>
          </a:xfrm>
        </p:spPr>
        <p:txBody>
          <a:bodyPr/>
          <a:lstStyle/>
          <a:p>
            <a:r>
              <a:rPr lang="fi-FI" dirty="0" err="1" smtClean="0"/>
              <a:t>Acknowledgements</a:t>
            </a:r>
            <a:endParaRPr lang="en-GB" dirty="0"/>
          </a:p>
        </p:txBody>
      </p:sp>
      <p:pic>
        <p:nvPicPr>
          <p:cNvPr id="7" name="Picture 6" descr="Image result for connecting nature eu project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6994" y="2630243"/>
            <a:ext cx="1374345" cy="91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Image result for clever cities eu project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88336" y="2740554"/>
            <a:ext cx="1656000" cy="69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97" y="2648043"/>
            <a:ext cx="1294881" cy="880519"/>
          </a:xfrm>
          <a:prstGeom prst="rect">
            <a:avLst/>
          </a:prstGeom>
        </p:spPr>
      </p:pic>
      <p:pic>
        <p:nvPicPr>
          <p:cNvPr id="10" name="Picture 10" descr="Related image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07354" y="2490381"/>
            <a:ext cx="1790520" cy="119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4" descr="Image result for edicitnet eu project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3997" y="2590308"/>
            <a:ext cx="890699" cy="995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0530" y="2638302"/>
            <a:ext cx="1172092" cy="900000"/>
          </a:xfrm>
          <a:prstGeom prst="rect">
            <a:avLst/>
          </a:prstGeom>
        </p:spPr>
      </p:pic>
      <p:pic>
        <p:nvPicPr>
          <p:cNvPr id="13" name="Picture 2" descr="Image result for nature4cities eu project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237" y="4211908"/>
            <a:ext cx="1440000" cy="452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naturvation eu project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53732" y="3906967"/>
            <a:ext cx="1124098" cy="106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Image result for proGIreg eu project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6383" y="4089510"/>
            <a:ext cx="1584000" cy="69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0" descr="Image result for operandum eu project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3325" y="3897990"/>
            <a:ext cx="114206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2" descr="Image result for reconnect eu project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0888" y="3984941"/>
            <a:ext cx="1620000" cy="90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0419" y="5007420"/>
            <a:ext cx="1933435" cy="128987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5880" y="4274875"/>
            <a:ext cx="1581393" cy="3262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42" y="5400707"/>
            <a:ext cx="1540885" cy="503304"/>
          </a:xfrm>
          <a:prstGeom prst="rect">
            <a:avLst/>
          </a:prstGeom>
        </p:spPr>
      </p:pic>
      <p:pic>
        <p:nvPicPr>
          <p:cNvPr id="21" name="Picture 8" descr="Image result for urban greenup eu project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1638" y="5202359"/>
            <a:ext cx="144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2746" y="5253046"/>
            <a:ext cx="1440000" cy="798627"/>
          </a:xfrm>
          <a:prstGeom prst="rect">
            <a:avLst/>
          </a:prstGeom>
        </p:spPr>
      </p:pic>
      <p:pic>
        <p:nvPicPr>
          <p:cNvPr id="23" name="Picture 16" descr="Image result for urbinat eu project"/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10530" y="5431814"/>
            <a:ext cx="1620000" cy="441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41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ture ecology education photo presentation.potx" id="{C2041BFC-79DD-469A-9C9C-CE3A45FF64F3}" vid="{F6D325B2-35D9-40C5-B4CD-C0A8483D5659}"/>
    </a:ext>
  </a:extLst>
</a:theme>
</file>

<file path=ppt/theme/theme2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Ecology">
      <a:dk1>
        <a:srgbClr val="4D3E2F"/>
      </a:dk1>
      <a:lt1>
        <a:sysClr val="window" lastClr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Corbel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E5D6C7BCD04A944BDEBCB3B61BEC5CF" ma:contentTypeVersion="14" ma:contentTypeDescription="Create a new document." ma:contentTypeScope="" ma:versionID="ec8b2de832d9bb27f333b7d47a5cf288">
  <xsd:schema xmlns:xsd="http://www.w3.org/2001/XMLSchema" xmlns:xs="http://www.w3.org/2001/XMLSchema" xmlns:p="http://schemas.microsoft.com/office/2006/metadata/properties" xmlns:ns3="fcfa3a70-d26e-46d4-8b9a-d69f9f065c75" xmlns:ns4="a7581780-e204-4b1b-ad56-f0a44b348806" targetNamespace="http://schemas.microsoft.com/office/2006/metadata/properties" ma:root="true" ma:fieldsID="3f1ebdb1863e9532e10983d0bd432a4e" ns3:_="" ns4:_="">
    <xsd:import namespace="fcfa3a70-d26e-46d4-8b9a-d69f9f065c75"/>
    <xsd:import namespace="a7581780-e204-4b1b-ad56-f0a44b34880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fa3a70-d26e-46d4-8b9a-d69f9f065c7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581780-e204-4b1b-ad56-f0a44b3488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F0B1C9-7B13-4D13-BEA1-B5F07033C4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AF074C-C4C1-4E42-99EB-9BD19EAFA2E3}">
  <ds:schemaRefs>
    <ds:schemaRef ds:uri="http://schemas.microsoft.com/office/infopath/2007/PartnerControls"/>
    <ds:schemaRef ds:uri="fcfa3a70-d26e-46d4-8b9a-d69f9f065c75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a7581780-e204-4b1b-ad56-f0a44b348806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2FD38E8-C730-40CD-8299-40F64783EB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fa3a70-d26e-46d4-8b9a-d69f9f065c75"/>
    <ds:schemaRef ds:uri="a7581780-e204-4b1b-ad56-f0a44b3488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Nature ecology education photo presentation</Template>
  <TotalTime>127</TotalTime>
  <Words>390</Words>
  <Application>Microsoft Office PowerPoint</Application>
  <PresentationFormat>Widescreen</PresentationFormat>
  <Paragraphs>34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Arial Narrow</vt:lpstr>
      <vt:lpstr>Corbel</vt:lpstr>
      <vt:lpstr>Ecology 16x9</vt:lpstr>
      <vt:lpstr>Monitoring and Evaluation of Nature-Based Solutions</vt:lpstr>
      <vt:lpstr>Why Evaluate NBS Performance &amp; Impact?</vt:lpstr>
      <vt:lpstr>An Integrated NBS Assessment Framework</vt:lpstr>
      <vt:lpstr>PowerPoint Presentation</vt:lpstr>
      <vt:lpstr>Indicators Measure NBS Effectiveness</vt:lpstr>
      <vt:lpstr>Acknowledgements</vt:lpstr>
    </vt:vector>
  </TitlesOfParts>
  <Company>VTT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Monitoring and Evaluation of NBS</dc:title>
  <dc:creator>Wendling Laura</dc:creator>
  <cp:lastModifiedBy>Wendling Laura</cp:lastModifiedBy>
  <cp:revision>15</cp:revision>
  <dcterms:created xsi:type="dcterms:W3CDTF">2021-11-22T14:24:25Z</dcterms:created>
  <dcterms:modified xsi:type="dcterms:W3CDTF">2022-06-07T08:00:39Z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0x0101006E5D6C7BCD04A944BDEBCB3B61BEC5CF</vt:lpwstr>
  </property>
</Properties>
</file>