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 id="2147483684" r:id="rId3"/>
  </p:sldMasterIdLst>
  <p:notesMasterIdLst>
    <p:notesMasterId r:id="rId41"/>
  </p:notesMasterIdLst>
  <p:handoutMasterIdLst>
    <p:handoutMasterId r:id="rId42"/>
  </p:handoutMasterIdLst>
  <p:sldIdLst>
    <p:sldId id="256" r:id="rId4"/>
    <p:sldId id="387" r:id="rId5"/>
    <p:sldId id="418" r:id="rId6"/>
    <p:sldId id="437" r:id="rId7"/>
    <p:sldId id="419" r:id="rId8"/>
    <p:sldId id="420" r:id="rId9"/>
    <p:sldId id="421" r:id="rId10"/>
    <p:sldId id="434" r:id="rId11"/>
    <p:sldId id="430" r:id="rId12"/>
    <p:sldId id="431" r:id="rId13"/>
    <p:sldId id="432" r:id="rId14"/>
    <p:sldId id="433" r:id="rId15"/>
    <p:sldId id="438" r:id="rId16"/>
    <p:sldId id="427" r:id="rId17"/>
    <p:sldId id="422" r:id="rId18"/>
    <p:sldId id="424" r:id="rId19"/>
    <p:sldId id="423" r:id="rId20"/>
    <p:sldId id="425" r:id="rId21"/>
    <p:sldId id="287" r:id="rId22"/>
    <p:sldId id="407" r:id="rId23"/>
    <p:sldId id="288" r:id="rId24"/>
    <p:sldId id="309" r:id="rId25"/>
    <p:sldId id="291" r:id="rId26"/>
    <p:sldId id="312" r:id="rId27"/>
    <p:sldId id="320" r:id="rId28"/>
    <p:sldId id="321" r:id="rId29"/>
    <p:sldId id="295" r:id="rId30"/>
    <p:sldId id="296" r:id="rId31"/>
    <p:sldId id="297" r:id="rId32"/>
    <p:sldId id="326" r:id="rId33"/>
    <p:sldId id="307" r:id="rId34"/>
    <p:sldId id="284" r:id="rId35"/>
    <p:sldId id="416" r:id="rId36"/>
    <p:sldId id="417" r:id="rId37"/>
    <p:sldId id="429" r:id="rId38"/>
    <p:sldId id="435" r:id="rId39"/>
    <p:sldId id="436" r:id="rId40"/>
  </p:sldIdLst>
  <p:sldSz cx="9144000" cy="6858000" type="screen4x3"/>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CC00CC"/>
    <a:srgbClr val="009EDD"/>
    <a:srgbClr val="E67A29"/>
    <a:srgbClr val="5F7D23"/>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DCF5B8-7A11-4B8A-BD68-D7D8AC04F1B5}" v="81" dt="2022-06-12T07:44:53.5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03" autoAdjust="0"/>
    <p:restoredTop sz="94621" autoAdjust="0"/>
  </p:normalViewPr>
  <p:slideViewPr>
    <p:cSldViewPr snapToGrid="0" snapToObjects="1">
      <p:cViewPr varScale="1">
        <p:scale>
          <a:sx n="78" d="100"/>
          <a:sy n="78" d="100"/>
        </p:scale>
        <p:origin x="1973"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7DD75044-8E54-D048-93D3-E9436AD29B51}" type="datetimeFigureOut">
              <a:rPr lang="en-US" smtClean="0"/>
              <a:t>6/13/2022</a:t>
            </a:fld>
            <a:endParaRPr lang="en-US" dirty="0"/>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B89290D1-4CC7-F241-9B44-5F63A7699436}" type="slidenum">
              <a:rPr lang="en-US" smtClean="0"/>
              <a:t>‹#›</a:t>
            </a:fld>
            <a:endParaRPr lang="en-US" dirty="0"/>
          </a:p>
        </p:txBody>
      </p:sp>
    </p:spTree>
    <p:extLst>
      <p:ext uri="{BB962C8B-B14F-4D97-AF65-F5344CB8AC3E}">
        <p14:creationId xmlns:p14="http://schemas.microsoft.com/office/powerpoint/2010/main" val="1891110184"/>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1T10:49:02.078"/>
    </inkml:context>
    <inkml:brush xml:id="br0">
      <inkml:brushProperty name="width" value="0.05" units="cm"/>
      <inkml:brushProperty name="height" value="0.05" units="cm"/>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1T10:49:02.838"/>
    </inkml:context>
    <inkml:brush xml:id="br0">
      <inkml:brushProperty name="width" value="0.05" units="cm"/>
      <inkml:brushProperty name="height" value="0.05" units="cm"/>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1T10:48:58.650"/>
    </inkml:context>
    <inkml:brush xml:id="br0">
      <inkml:brushProperty name="width" value="0.05" units="cm"/>
      <inkml:brushProperty name="height" value="0.05" units="cm"/>
    </inkml:brush>
  </inkml:definitions>
  <inkml:trace contextRef="#ctx0" brushRef="#br0">0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1T10:49:00.300"/>
    </inkml:context>
    <inkml:brush xml:id="br0">
      <inkml:brushProperty name="width" value="0.05" units="cm"/>
      <inkml:brushProperty name="height" value="0.05" units="cm"/>
    </inkml:brush>
  </inkml:definitions>
  <inkml:trace contextRef="#ctx0" brushRef="#br0">1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1T10:49:00.657"/>
    </inkml:context>
    <inkml:brush xml:id="br0">
      <inkml:brushProperty name="width" value="0.05" units="cm"/>
      <inkml:brushProperty name="height" value="0.05" units="cm"/>
    </inkml:brush>
  </inkml:definitions>
  <inkml:trace contextRef="#ctx0" brushRef="#br0">1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1T10:46:05.667"/>
    </inkml:context>
    <inkml:brush xml:id="br0">
      <inkml:brushProperty name="width" value="0.05" units="cm"/>
      <inkml:brushProperty name="height" value="0.05" units="cm"/>
    </inkml:brush>
  </inkml:definitions>
  <inkml:trace contextRef="#ctx0" brushRef="#br0">5246 3581 24575,'0'-1619'0,"-1"1601"0,0 1 0,-2 0 0,0-1 0,-1 1 0,0 1 0,-2-1 0,0 1 0,-13-25 0,-9-10 0,-42-57 0,62 97 0,-26-36 0,-3 1 0,-49-47 0,-92-73 0,175 163 0,-24-19 0,-1 2 0,-1 1 0,-33-16 0,33 19 0,0-2 0,1 0 0,-35-30 0,24 16 0,-2 1 0,-1 3 0,-76-39 0,67 40 0,12 2 0,1-1 0,-34-32 0,48 39 0,-181-133 0,185 139 0,0 0 0,-1 1 0,0 1 0,-45-16 0,18 8 0,45 17 0,-224-85 0,93 38 0,87 30 0,-98-25 0,1 19 0,-36-7 0,41-3 0,-164-35 0,-443-52 0,601 109 0,-244 8 0,207 7 0,130-2 0,-103 16 0,125-11 0,0 2 0,0 2 0,1 0 0,-50 25 0,52-19 0,-38 29 0,23-15 0,30-19 0,0 0 0,0 0 0,1 1 0,0 1 0,1 0 0,1 0 0,0 1 0,0 0 0,1 0 0,1 1 0,0 0 0,1 1 0,1-1 0,0 1 0,1 0 0,-3 18 0,-2 25 0,3 1 0,3 111 0,3-142 0,2 621 0,-4-618 0,-10 60 0,-2 13 0,12-34 0,-8 85 0,-7-48 0,6-52 0,3 1 0,0 61 0,8-46-327,-15 386-6130,2 99 12025,15-351-4352,-4-62-1216,5 156 0,2-270 0,1 1 0,1-1 0,2-1 0,1 1 0,1-1 0,1-1 0,20 32 0,71 129 0,-78-148 0,58 67 0,-55-73 0,0 2 0,29 49 0,-35-44 0,48 62 0,-57-87 0,0 0 0,2-1 0,0 0 0,1-1 0,0-1 0,20 12 0,260 143 0,56 8 0,-311-161 0,1-2 0,0-2 0,0-1 0,82 7 0,15 3 0,416 51 0,4-56 0,488-16 0,-1034 1 0,1-1 0,-1-1 0,0 0 0,0-1 0,0 0 0,-1-1 0,1 0 0,21-12 0,-20 11 0,0 1 0,1 0 0,-1 1 0,1 0 0,0 1 0,0 1 0,23 0 0,19-1 0,236-20 0,-271 18 0,-1-1 0,1 0 0,-1-2 0,0-1 0,0-1 0,28-16 0,25-10 0,-51 24 0,0-2 0,-1-1 0,-1 0 0,0-2 0,29-27 0,11-9 0,-47 41 0,0-1 0,-1-1 0,0 0 0,-1-1 0,-1 0 0,0-1 0,-1 0 0,0-1 0,-1 0 0,8-22 0,19-28 0,-27 52 0,-1-1 0,0 1 0,-1-2 0,9-25 0,-6-10 0,-2 0 0,-2 0 0,-2 0 0,-4-68 0,-1-839-1365,1 935-5461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1T10:46:13.302"/>
    </inkml:context>
    <inkml:brush xml:id="br0">
      <inkml:brushProperty name="width" value="0.05" units="cm"/>
      <inkml:brushProperty name="height" value="0.05" units="cm"/>
    </inkml:brush>
  </inkml:definitions>
  <inkml:trace contextRef="#ctx0" brushRef="#br0">5029 984 24575,'-7'0'0,"-1"-1"0,1 0 0,0 0 0,0-1 0,0 0 0,1 0 0,-1-1 0,0 1 0,1-2 0,-1 1 0,1-1 0,0 1 0,-10-10 0,-7-3 0,-366-210 0,335 197 0,-151-64 0,166 77 0,-245-75 0,161 56 0,25 9 0,-147-18 0,-84-21 0,255 47 0,0 4 0,-1 2 0,-1 4 0,-80 2 0,125 4 0,0-1 0,1-2 0,0 0 0,-42-15 0,-26-5 0,-544-60 0,320 51 0,14 6 0,214 16 0,17 1 0,0 3 0,-90 2 0,158 7 0,1 1 0,0 0 0,0 0 0,0 1 0,0 0 0,0 0 0,1 0 0,-1 1 0,1 1 0,0-1 0,0 1 0,1 0 0,0 1 0,-1-1 0,2 1 0,-9 11 0,-3 4 0,2 0 0,0 2 0,-22 46 0,17-22 0,2 0 0,2 2 0,2 0 0,2 1 0,2 0 0,-4 63 0,10-87 0,-1 0 0,-1-1 0,-17 43 0,0 3 0,12-38 0,-2-1 0,-1 0 0,-18 30 0,18-31 0,1 1 0,2 0 0,1 1 0,-8 50 0,-4 10 0,-101 489 0,104-394 0,9-70 0,-1 386 0,13-321 0,-1-91 0,17 128 0,-10-174 0,1-1 0,2 0 0,3-1 0,32 75 0,106 174 0,-135-262 0,6 11 0,1 1 0,23 57 0,80 207 0,-114-274 0,2-1 0,1 0 0,1-1 0,1-1 0,30 36 0,-18-34 0,1-1 0,2-1 0,0-2 0,67 42 0,42 4 0,-81-45 0,-48-24 0,-1-1 0,1 0 0,0-1 0,0 0 0,0-1 0,1 0 0,19-1 0,27 4 0,98 23 28,100 12-1186,-129-34-4268,-1-7 4733,83 3 2289,-141 5 3376,34 9-3919,38 4-1425,355-9 372,-332-12 0,-134-1 0,0-2 0,-1-1 0,1-2 0,-1-1 0,56-22 0,-7 2 0,23-6 0,108-51 0,-81 17 0,-76 46 0,-1-3 0,-1-1 0,-2-3 0,72-54 0,-2 2 0,-90 65 0,-1-2 0,-1-1 0,-1-1 0,32-32 0,-1-2 0,-45 44 0,1-1 0,-1-1 0,-1 0 0,0 0 0,-1-1 0,0 0 0,16-29 0,14-41 0,-23 52 0,-1-1 0,13-42 0,-14 32 0,2 0 0,23-38 0,-18 38 0,28-75 0,103-533 0,-113 387 0,3-11 0,-30 158 0,-5 21 0,-4 79 0,0 0 0,1 0 0,8-18 0,-7 20 0,-1-1 0,0 0 0,5-30 0,-6-24 0,-5-100 0,-1 54 0,3 10 0,-3-117 0,0 213 0,0 0 0,0 1 0,-1-1 0,0 1 0,0-1 0,-1 1 0,-6-10 0,-2-1 0,-24-31 0,-8 6 0,32 33 0,1 1 0,-19-25 0,15 15-1365,2 3-5461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1T10:46:23.232"/>
    </inkml:context>
    <inkml:brush xml:id="br0">
      <inkml:brushProperty name="width" value="0.05" units="cm"/>
      <inkml:brushProperty name="height" value="0.05" units="cm"/>
    </inkml:brush>
  </inkml:definitions>
  <inkml:trace contextRef="#ctx0" brushRef="#br0">0 1672 24575,'5'-1'0,"-1"1"0,1-1 0,0 0 0,-1 0 0,1 0 0,-1-1 0,0 1 0,1-1 0,-1 0 0,0 0 0,0-1 0,0 1 0,0-1 0,-1 0 0,1 0 0,-1 0 0,1-1 0,3-4 0,4-7 0,0-1 0,-1 0 0,9-20 0,-10 19 0,25-52 0,-4-2 0,39-133 0,19-55 0,-69 202 0,3 1 0,2 1 0,62-102 0,-74 140 0,0 1 0,2 0 0,0 1 0,0 1 0,1 0 0,1 1 0,0 0 0,1 2 0,0 0 0,1 1 0,0 0 0,1 2 0,0 0 0,22-6 0,-14 5 0,128-46 0,-131 45 0,0-1 0,-1-2 0,-1 0 0,27-21 0,-28 18 0,1 1 0,0 1 0,1 2 0,31-14 0,98-28 0,-13 6 0,-90 30 0,0 3 0,1 2 0,0 2 0,1 2 0,57-2 0,261 8 0,-207 6 0,1453-2 0,-902-1 0,-630 4 0,0 5 0,157 36 0,-39-5 0,-112-27 0,85 17 0,-161-26 0,0 0 0,-1 1 0,1 0 0,-1 1 0,0 0 0,19 15 0,58 55 0,-25-19 0,-7-9 0,94 103 0,-62-29 0,-77-101 0,0 1 0,-2 0 0,-1 0 0,0 1 0,-2 0 0,9 45 0,-10-6 0,-2 1 0,-7 82 0,0-29 0,3 592 0,-1-678 0,-3 0 0,0 0 0,-2 0 0,-1 0 0,-1-1 0,-2 0 0,0-1 0,-3 0 0,-29 50 0,19-32 0,-28 73 0,22-49 0,-9 27 0,19-45 0,-45 85 0,57-122 0,0 0 0,1 1 0,-8 31 0,10-30 0,-1 0 0,-1-1 0,-10 20 0,-21 28 0,-2-3 0,-92 109 0,84-114 0,10-11 0,-79 74 0,105-108 0,0 0 0,-16 24 0,-4 4 0,-137 179 0,77-94 0,74-105 0,0-1 0,-1 0 0,-30 21 0,-6 7 0,-2 8 0,31-28 0,-54 42 0,62-58 0,0 0 0,-1-2 0,0 0 0,0-1 0,-36 8 0,-10 5 0,-230 67 0,230-74 0,-1-2 0,-109 3 0,-433-15 0,244-1 0,-59-28 0,4-36 0,348 54 0,-389-95 0,436 98 0,-1-1 0,1 0 0,1-2 0,0 0 0,1-2 0,-35-28 0,24 18 0,-46-26 0,-49-16 0,-95-54 0,207 111 0,-106-72 0,106 69 0,0 0 0,1-1 0,0-1 0,1-1 0,-17-23 0,-59-89 0,44 67 0,2-2 0,-50-102 0,44 69-168,30 63-177,2-1 1,2-1 0,-18-57-1,21 47 655,2 1-1,2-1 0,3-1 0,-1-48 0,7-1685-1674,-1 1754-5461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1T10:46:36.620"/>
    </inkml:context>
    <inkml:brush xml:id="br0">
      <inkml:brushProperty name="width" value="0.05" units="cm"/>
      <inkml:brushProperty name="height" value="0.05" units="cm"/>
    </inkml:brush>
  </inkml:definitions>
  <inkml:trace contextRef="#ctx0" brushRef="#br0">3444 1 24575,'63'3'0,"0"4"0,-1 2 0,62 17 0,-87-18 0,2 4 0,-1 1 0,0 1 0,0 2 0,-2 2 0,39 25 0,-14-9 0,-5-4 0,-30-18 0,-2 1 0,1 1 0,-2 1 0,32 27 0,-5-1 0,1-3 0,71 42 0,-75-52 0,-2 1 0,-1 3 0,76 71 0,17 24 0,-51-51 0,-48-41 0,81 82 0,-105-101 0,-2-1 0,0 2 0,0-1 0,-2 2 0,0-1 0,8 23 0,-16-35 0,15 35 0,-2 1 0,-2 1 0,-1 0 0,10 83 0,6 64 0,0 6 0,-14-100 0,-9-65 0,4 44 0,-7 525 0,-4-299 0,2-280 0,0 0 0,-2 0 0,0 0 0,-1 0 0,-6 20 0,-40 109 0,-6-3 0,-92 175 0,118-266 0,-67 123 0,73-141 0,-1-2 0,-49 56 0,23-37 0,4-2 0,-67 57 0,11-17 0,53-47 0,-1-1 0,-58 37 0,88-68 0,0 0 0,-1-2 0,-1 0 0,1-2 0,-2 0 0,1-1 0,-1-2 0,-28 6 0,5-3 0,1 3 0,-46 18 0,56-17 0,0-2 0,-1-1 0,0-2 0,-50 6 0,-345-11 0,226-6 0,-927 3 0,1095-3 0,0-1 0,0-2 0,1-2 0,0-1 0,-42-17 0,4 2 0,6 1 229,-90-45 0,27 9-6340,9 1 4137,46 13 5788,-113-87-1,140 92-3813,2-2 0,2-2 0,2-2 0,-58-80 0,63 66 0,23 34 0,-24-29 0,-53-75 0,76 105 0,1-1 0,-19-46 0,12 21 0,-18-52 0,4 8 0,-98-248 0,88 216 0,23 58 0,4 0 0,2 0 0,-10-99 0,15 89 0,5 36 0,-3-77 0,9 2 0,4-191 0,-1 279 0,3 0 0,0 1 0,2 0 0,17-49 0,58-111 0,-22 56 0,-46 100 0,2 1 0,39-57 0,53-52 0,-59 78 0,-12 22 0,1 1 0,1 2 0,79-57 0,-10 8 0,-64 49 0,11-11 0,1 3 0,94-58 0,-82 59 0,-49 31 0,1 0 0,1 2 0,22-11 0,-30 19 0,1 0 0,0 0 0,25-2 0,19-5 0,3-5 0,-13 3 0,-2-1 0,60-27 0,-74 28 0,1 2 0,56-14 0,-16 6 0,-43 12 0,0 1 0,0 1 0,49-2 0,95 9 0,-62 0 0,-68-4 0,56-9 0,23-2 0,212 11 0,-171 3 0,-146-1 0,0-2 0,0 0 0,0-1 0,0-1 0,0 0 0,-1-1 0,0-2 0,0 1 0,0-2 0,18-11 0,-27 15-151,-1 1-1,1 0 0,0 0 0,0 1 1,0 0-1,0 0 0,1 1 1,12-1-1,1 1-6674</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1T10:46:44.675"/>
    </inkml:context>
    <inkml:brush xml:id="br0">
      <inkml:brushProperty name="width" value="0.05" units="cm"/>
      <inkml:brushProperty name="height" value="0.05" units="cm"/>
    </inkml:brush>
  </inkml:definitions>
  <inkml:trace contextRef="#ctx0" brushRef="#br0">685 4756 24575,'1'3'0,"0"0"0,1 0 0,-1 0 0,1 0 0,-1 0 0,1 0 0,0 0 0,0-1 0,0 1 0,0-1 0,0 1 0,1-1 0,-1 0 0,1 0 0,0 0 0,0 0 0,-1 0 0,4 1 0,2 2 0,23 15 0,2-1 0,0-2 0,1-1 0,0-2 0,1-1 0,50 11 0,-17-10 0,2-2 0,100 5 0,290-16-4881,-214-4 2978,748 3 8687,-947-2-6784,-1-1 0,0-3 0,0-2 0,79-23 0,169-80 0,-116 52 0,-116 41 0,72-31 0,-63 22 0,95-25 0,-103 35 0,-1-3 0,90-42 0,-85 29 0,82-45 0,-132 67 0,-1 0 0,1-1 0,-2-1 0,0 0 0,0-1 0,13-18 0,-15 12 0,0-1 0,-2-1 0,0 1 0,-1-2 0,-2 1 0,10-39 0,7-2 0,-19 52 0,-1 0 0,0 0 0,-1-1 0,-1 1 0,4-22 0,-2-24 0,-4 34 0,1 0 0,10-41 0,1 11 0,-3-1 0,-2 0 0,1-62 0,-9-169 0,-2 123 0,2-713 0,-2 852 0,-1 0 0,0 0 0,-2 0 0,-13-39 0,-6-27 0,13 47 0,-30-77 0,28 85 0,-6-7 0,-1 2 0,-2 0 0,-43-56 0,53 78 0,-93-132 0,90 128 0,-34-38 0,31 39 0,-29-42 0,-140-198 0,136 193 0,38 52 0,-1 1 0,0 0 0,-20-15 0,-14-13 0,31 26 0,-1 1 0,-1 1 0,0 0 0,-1 2 0,0 0 0,-34-14 0,5 7 0,-94-22 0,121 35 0,0-1 0,0-1 0,0-1 0,-29-17 0,21 11 0,-48-16 0,-5-2 0,33 9 0,-238-106 0,236 111 0,-2 3 0,-65-12 0,59 15 0,-84-29 0,109 29 0,0 2 0,0 1 0,-42-5 0,-69-16 0,31 5 0,-6 3 0,22 3 0,-1 4 0,-168-6 0,-329 26 0,571-3 0,-1 1 0,1 2 0,0 1 0,1 0 0,-1 2 0,1 1 0,0 2 0,1 0 0,0 1 0,-27 18 0,-47 23 0,-24 14 0,105-55 0,1 1 0,0 0 0,1 1 0,-26 28 0,-39 46 0,39-51 0,29-26 0,0 0 0,0 1 0,1 0 0,1 1 0,0 0 0,-14 23 0,-61 97 0,2-1 0,73-114 0,2 1 0,0 0 0,1 0 0,1 1 0,1-1 0,1 1 0,-3 25 0,2-19 0,0 0 0,-10 25 0,8-30 0,1 1 0,1 0 0,-4 35 0,7 254 0,5-149 0,-3-110 0,3 0 0,10 61 0,-5-35 0,-8-59 0,1-1 0,1 1 0,1-1 0,0 0 0,7 20 0,12 20 0,19 80 0,-36-118 0,2 1 0,0-2 0,2 1 0,0-1 0,14 22 0,12 21 0,-30-47 0,-1-1 0,0 1 0,-1 0 0,0 0 0,-1 0 0,0 0 0,-1 20 0,-1-14 0,2 1 0,7 34 0,1-18 0,-2-12 0,-2 1 0,-1 0 0,5 52 0,-10 303 0,-2-161 0,1-194 0,-2-1 0,-7 37 0,4-34 0,-3 49 0,10 278 0,-1-345 0,1-1 0,0 1 0,1-1 0,0 0 0,1 0 0,0 0 0,0 0 0,7 14 0,6 6 0,24 32 0,-22-35 0,18 36 0,-19-28 0,29 45 0,-39-68 0,1-1 0,1 1 0,0-1 0,0-1 0,1 1 0,1-2 0,16 12 0,21 8 0,-29-17 0,1 0 0,-2 1 0,28 23 0,-41-30 0,0 0 0,0 0 0,-1 1 0,0-1 0,0 1 0,0 0 0,-1 0 0,1 0 0,-1 1 0,-1-1 0,1 1 0,-1 0 0,-1-1 0,1 1 0,0 12 0,0 0-107,-2-4-208,1-1 1,1 1-1,5 18 1,-1-16-6512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1C7C3449-4DF5-5643-8296-0DB71DC8BC36}" type="datetimeFigureOut">
              <a:rPr lang="en-US" smtClean="0"/>
              <a:t>6/13/2022</a:t>
            </a:fld>
            <a:endParaRPr lang="en-US" dirty="0"/>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EE027909-CA09-444B-869B-9877A934C7C3}" type="slidenum">
              <a:rPr lang="en-US" smtClean="0"/>
              <a:t>‹#›</a:t>
            </a:fld>
            <a:endParaRPr lang="en-US" dirty="0"/>
          </a:p>
        </p:txBody>
      </p:sp>
    </p:spTree>
    <p:extLst>
      <p:ext uri="{BB962C8B-B14F-4D97-AF65-F5344CB8AC3E}">
        <p14:creationId xmlns:p14="http://schemas.microsoft.com/office/powerpoint/2010/main" val="118099556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Transformative change is facilitated by innovative governance approaches that incorporate existing approaches such as integrative, inclusive, informed and adaptive governance. While such approaches have been extensively practised and studied separately, it is increasingly recognized that together they can contribute to transformative change</a:t>
            </a:r>
            <a:r>
              <a:rPr lang="en-GB" sz="1400" dirty="0">
                <a:solidFill>
                  <a:prstClr val="black"/>
                </a:solidFill>
                <a:latin typeface="Trebuchet MS" panose="020B0603020202020204"/>
              </a:rPr>
              <a:t>;</a:t>
            </a:r>
            <a:br>
              <a:rPr lang="en-GB" sz="1400" dirty="0">
                <a:solidFill>
                  <a:prstClr val="black"/>
                </a:solidFill>
                <a:latin typeface="Trebuchet MS" panose="020B0603020202020204"/>
              </a:rPr>
            </a:br>
            <a:endParaRPr lang="en-GB" sz="1400" dirty="0">
              <a:solidFill>
                <a:prstClr val="black"/>
              </a:solidFill>
              <a:latin typeface="Trebuchet MS" panose="020B0603020202020204"/>
            </a:endParaRPr>
          </a:p>
          <a:p>
            <a:endParaRPr lang="en-AU" dirty="0"/>
          </a:p>
        </p:txBody>
      </p:sp>
      <p:sp>
        <p:nvSpPr>
          <p:cNvPr id="4" name="Slide Number Placeholder 3"/>
          <p:cNvSpPr>
            <a:spLocks noGrp="1"/>
          </p:cNvSpPr>
          <p:nvPr>
            <p:ph type="sldNum" sz="quarter" idx="5"/>
          </p:nvPr>
        </p:nvSpPr>
        <p:spPr/>
        <p:txBody>
          <a:bodyPr/>
          <a:lstStyle/>
          <a:p>
            <a:fld id="{EE027909-CA09-444B-869B-9877A934C7C3}" type="slidenum">
              <a:rPr lang="en-US" smtClean="0"/>
              <a:t>3</a:t>
            </a:fld>
            <a:endParaRPr lang="en-US" dirty="0"/>
          </a:p>
        </p:txBody>
      </p:sp>
    </p:spTree>
    <p:extLst>
      <p:ext uri="{BB962C8B-B14F-4D97-AF65-F5344CB8AC3E}">
        <p14:creationId xmlns:p14="http://schemas.microsoft.com/office/powerpoint/2010/main" val="1033117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E027909-CA09-444B-869B-9877A934C7C3}" type="slidenum">
              <a:rPr lang="en-US" smtClean="0"/>
              <a:t>12</a:t>
            </a:fld>
            <a:endParaRPr lang="en-US" dirty="0"/>
          </a:p>
        </p:txBody>
      </p:sp>
    </p:spTree>
    <p:extLst>
      <p:ext uri="{BB962C8B-B14F-4D97-AF65-F5344CB8AC3E}">
        <p14:creationId xmlns:p14="http://schemas.microsoft.com/office/powerpoint/2010/main" val="2112996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80800" y="2130425"/>
            <a:ext cx="7772400" cy="1470025"/>
          </a:xfrm>
        </p:spPr>
        <p:txBody>
          <a:bodyPr/>
          <a:lstStyle>
            <a:lvl1pPr algn="l">
              <a:defRPr/>
            </a:lvl1pPr>
          </a:lstStyle>
          <a:p>
            <a:r>
              <a:rPr lang="en-US" dirty="0"/>
              <a:t>Click to edit Master title style</a:t>
            </a:r>
          </a:p>
        </p:txBody>
      </p:sp>
      <p:sp>
        <p:nvSpPr>
          <p:cNvPr id="3" name="Subtitle 2"/>
          <p:cNvSpPr>
            <a:spLocks noGrp="1"/>
          </p:cNvSpPr>
          <p:nvPr>
            <p:ph type="subTitle" idx="1"/>
          </p:nvPr>
        </p:nvSpPr>
        <p:spPr>
          <a:xfrm>
            <a:off x="1180800" y="3886200"/>
            <a:ext cx="6400800" cy="1752600"/>
          </a:xfrm>
          <a:prstGeom prst="rect">
            <a:avLst/>
          </a:prstGeo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0" name="Date Placeholder 9"/>
          <p:cNvSpPr>
            <a:spLocks noGrp="1"/>
          </p:cNvSpPr>
          <p:nvPr>
            <p:ph type="dt" sz="half" idx="10"/>
          </p:nvPr>
        </p:nvSpPr>
        <p:spPr/>
        <p:txBody>
          <a:bodyPr/>
          <a:lstStyle/>
          <a:p>
            <a:fld id="{69453BE8-AA26-0540-BE54-DF1ED63F3372}" type="datetime1">
              <a:rPr lang="en-AU" smtClean="0"/>
              <a:pPr/>
              <a:t>13/06/2022</a:t>
            </a:fld>
            <a:endParaRPr lang="en-US" dirty="0"/>
          </a:p>
        </p:txBody>
      </p:sp>
      <p:sp>
        <p:nvSpPr>
          <p:cNvPr id="11" name="Footer Placeholder 10"/>
          <p:cNvSpPr>
            <a:spLocks noGrp="1"/>
          </p:cNvSpPr>
          <p:nvPr>
            <p:ph type="ftr" sz="quarter" idx="11"/>
          </p:nvPr>
        </p:nvSpPr>
        <p:spPr/>
        <p:txBody>
          <a:bodyPr/>
          <a:lstStyle/>
          <a:p>
            <a:r>
              <a:rPr lang="en-US" dirty="0"/>
              <a:t>Title of Presentation</a:t>
            </a:r>
          </a:p>
        </p:txBody>
      </p:sp>
      <p:sp>
        <p:nvSpPr>
          <p:cNvPr id="12" name="Slide Number Placeholder 11"/>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2293951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0425"/>
            <a:ext cx="6382407" cy="1470025"/>
          </a:xfrm>
        </p:spPr>
        <p:txBody>
          <a:bodyPr/>
          <a:lstStyle/>
          <a:p>
            <a:r>
              <a:rPr lang="en-US" dirty="0"/>
              <a:t>Click to edit Master title style</a:t>
            </a:r>
          </a:p>
        </p:txBody>
      </p:sp>
      <p:sp>
        <p:nvSpPr>
          <p:cNvPr id="3" name="Subtitle 2"/>
          <p:cNvSpPr>
            <a:spLocks noGrp="1"/>
          </p:cNvSpPr>
          <p:nvPr>
            <p:ph type="subTitle" idx="1"/>
          </p:nvPr>
        </p:nvSpPr>
        <p:spPr>
          <a:xfrm>
            <a:off x="457200" y="3886200"/>
            <a:ext cx="6382407"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3"/>
          <p:cNvSpPr>
            <a:spLocks noGrp="1"/>
          </p:cNvSpPr>
          <p:nvPr>
            <p:ph type="dt" sz="half" idx="2"/>
          </p:nvPr>
        </p:nvSpPr>
        <p:spPr>
          <a:xfrm>
            <a:off x="1174636" y="6356350"/>
            <a:ext cx="720000" cy="365125"/>
          </a:xfrm>
          <a:prstGeom prst="rect">
            <a:avLst/>
          </a:prstGeom>
        </p:spPr>
        <p:txBody>
          <a:bodyPr vert="horz" lIns="91440" tIns="45720" rIns="91440" bIns="45720" rtlCol="0" anchor="ctr"/>
          <a:lstStyle>
            <a:lvl1pPr algn="l">
              <a:defRPr sz="800">
                <a:solidFill>
                  <a:schemeClr val="bg1">
                    <a:lumMod val="65000"/>
                  </a:schemeClr>
                </a:solidFill>
              </a:defRPr>
            </a:lvl1pPr>
          </a:lstStyle>
          <a:p>
            <a:fld id="{69453BE8-AA26-0540-BE54-DF1ED63F3372}" type="datetime1">
              <a:rPr lang="en-AU" smtClean="0"/>
              <a:pPr/>
              <a:t>13/06/2022</a:t>
            </a:fld>
            <a:endParaRPr lang="en-US" dirty="0"/>
          </a:p>
        </p:txBody>
      </p:sp>
      <p:sp>
        <p:nvSpPr>
          <p:cNvPr id="8" name="Footer Placeholder 4"/>
          <p:cNvSpPr>
            <a:spLocks noGrp="1"/>
          </p:cNvSpPr>
          <p:nvPr>
            <p:ph type="ftr" sz="quarter" idx="3"/>
          </p:nvPr>
        </p:nvSpPr>
        <p:spPr>
          <a:xfrm>
            <a:off x="2115897" y="6356350"/>
            <a:ext cx="2895600" cy="365125"/>
          </a:xfrm>
          <a:prstGeom prst="rect">
            <a:avLst/>
          </a:prstGeom>
        </p:spPr>
        <p:txBody>
          <a:bodyPr vert="horz" lIns="91440" tIns="45720" rIns="91440" bIns="45720" rtlCol="0" anchor="ctr"/>
          <a:lstStyle>
            <a:lvl1pPr algn="ctr">
              <a:defRPr sz="800">
                <a:solidFill>
                  <a:schemeClr val="bg1">
                    <a:lumMod val="65000"/>
                  </a:schemeClr>
                </a:solidFill>
              </a:defRPr>
            </a:lvl1pPr>
          </a:lstStyle>
          <a:p>
            <a:r>
              <a:rPr lang="en-US" dirty="0"/>
              <a:t>Title of Presentation</a:t>
            </a:r>
          </a:p>
        </p:txBody>
      </p:sp>
      <p:sp>
        <p:nvSpPr>
          <p:cNvPr id="9" name="Slide Number Placeholder 5"/>
          <p:cNvSpPr>
            <a:spLocks noGrp="1"/>
          </p:cNvSpPr>
          <p:nvPr>
            <p:ph type="sldNum" sz="quarter" idx="4"/>
          </p:nvPr>
        </p:nvSpPr>
        <p:spPr>
          <a:xfrm>
            <a:off x="6553199" y="6356350"/>
            <a:ext cx="397165" cy="365125"/>
          </a:xfrm>
          <a:prstGeom prst="rect">
            <a:avLst/>
          </a:prstGeom>
        </p:spPr>
        <p:txBody>
          <a:bodyPr vert="horz" lIns="91440" tIns="45720" rIns="91440" bIns="45720" rtlCol="0" anchor="ctr"/>
          <a:lstStyle>
            <a:lvl1pPr algn="r">
              <a:defRPr sz="800">
                <a:solidFill>
                  <a:schemeClr val="bg1">
                    <a:lumMod val="65000"/>
                  </a:schemeClr>
                </a:solidFill>
              </a:defRPr>
            </a:lvl1p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1745475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p:txBody>
          <a:bodyPr/>
          <a:lstStyle/>
          <a:p>
            <a:fld id="{69453BE8-AA26-0540-BE54-DF1ED63F3372}" type="datetime1">
              <a:rPr lang="en-AU" smtClean="0"/>
              <a:pPr/>
              <a:t>13/06/2022</a:t>
            </a:fld>
            <a:endParaRPr lang="en-US" dirty="0"/>
          </a:p>
        </p:txBody>
      </p:sp>
      <p:sp>
        <p:nvSpPr>
          <p:cNvPr id="14" name="Footer Placeholder 13"/>
          <p:cNvSpPr>
            <a:spLocks noGrp="1"/>
          </p:cNvSpPr>
          <p:nvPr>
            <p:ph type="ftr" sz="quarter" idx="11"/>
          </p:nvPr>
        </p:nvSpPr>
        <p:spPr/>
        <p:txBody>
          <a:bodyPr/>
          <a:lstStyle/>
          <a:p>
            <a:r>
              <a:rPr lang="en-US" dirty="0"/>
              <a:t>Title of Presentation</a:t>
            </a:r>
          </a:p>
        </p:txBody>
      </p:sp>
      <p:sp>
        <p:nvSpPr>
          <p:cNvPr id="15" name="Slide Number Placeholder 14"/>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102342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406900"/>
            <a:ext cx="6398446"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457200" y="2906713"/>
            <a:ext cx="6398446"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fld id="{69453BE8-AA26-0540-BE54-DF1ED63F3372}" type="datetime1">
              <a:rPr lang="en-AU" smtClean="0"/>
              <a:pPr/>
              <a:t>13/06/2022</a:t>
            </a:fld>
            <a:endParaRPr lang="en-US" dirty="0"/>
          </a:p>
        </p:txBody>
      </p:sp>
      <p:sp>
        <p:nvSpPr>
          <p:cNvPr id="8" name="Footer Placeholder 7"/>
          <p:cNvSpPr>
            <a:spLocks noGrp="1"/>
          </p:cNvSpPr>
          <p:nvPr>
            <p:ph type="ftr" sz="quarter" idx="11"/>
          </p:nvPr>
        </p:nvSpPr>
        <p:spPr/>
        <p:txBody>
          <a:bodyPr/>
          <a:lstStyle/>
          <a:p>
            <a:r>
              <a:rPr lang="en-US" dirty="0"/>
              <a:t>Title of Presentation</a:t>
            </a:r>
          </a:p>
        </p:txBody>
      </p:sp>
      <p:sp>
        <p:nvSpPr>
          <p:cNvPr id="9" name="Slide Number Placeholder 8"/>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824771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solidFill>
                  <a:srgbClr val="000000"/>
                </a:solidFill>
              </a:defRPr>
            </a:lvl1pPr>
            <a:lvl2pPr>
              <a:defRPr sz="2400">
                <a:solidFill>
                  <a:srgbClr val="000000"/>
                </a:solidFill>
              </a:defRPr>
            </a:lvl2pPr>
            <a:lvl3pPr>
              <a:defRPr sz="2000">
                <a:solidFill>
                  <a:srgbClr val="000000"/>
                </a:solidFill>
              </a:defRPr>
            </a:lvl3pPr>
            <a:lvl4pPr>
              <a:defRPr sz="1800">
                <a:solidFill>
                  <a:srgbClr val="000000"/>
                </a:solidFill>
              </a:defRPr>
            </a:lvl4pPr>
            <a:lvl5pPr>
              <a:defRPr sz="1800">
                <a:solidFill>
                  <a:srgbClr val="000000"/>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9453BE8-AA26-0540-BE54-DF1ED63F3372}" type="datetime1">
              <a:rPr lang="en-AU" smtClean="0"/>
              <a:pPr/>
              <a:t>13/06/2022</a:t>
            </a:fld>
            <a:endParaRPr lang="en-US" dirty="0"/>
          </a:p>
        </p:txBody>
      </p:sp>
      <p:sp>
        <p:nvSpPr>
          <p:cNvPr id="8" name="Footer Placeholder 7"/>
          <p:cNvSpPr>
            <a:spLocks noGrp="1"/>
          </p:cNvSpPr>
          <p:nvPr>
            <p:ph type="ftr" sz="quarter" idx="11"/>
          </p:nvPr>
        </p:nvSpPr>
        <p:spPr/>
        <p:txBody>
          <a:bodyPr/>
          <a:lstStyle/>
          <a:p>
            <a:r>
              <a:rPr lang="en-US" dirty="0"/>
              <a:t>Title of Presentation</a:t>
            </a:r>
          </a:p>
        </p:txBody>
      </p:sp>
      <p:sp>
        <p:nvSpPr>
          <p:cNvPr id="9" name="Slide Number Placeholder 8"/>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2183329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9453BE8-AA26-0540-BE54-DF1ED63F3372}" type="datetime1">
              <a:rPr lang="en-AU" smtClean="0"/>
              <a:pPr/>
              <a:t>13/06/2022</a:t>
            </a:fld>
            <a:endParaRPr lang="en-US" dirty="0"/>
          </a:p>
        </p:txBody>
      </p:sp>
      <p:sp>
        <p:nvSpPr>
          <p:cNvPr id="6" name="Footer Placeholder 5"/>
          <p:cNvSpPr>
            <a:spLocks noGrp="1"/>
          </p:cNvSpPr>
          <p:nvPr>
            <p:ph type="ftr" sz="quarter" idx="11"/>
          </p:nvPr>
        </p:nvSpPr>
        <p:spPr/>
        <p:txBody>
          <a:bodyPr/>
          <a:lstStyle/>
          <a:p>
            <a:r>
              <a:rPr lang="en-US" dirty="0"/>
              <a:t>Title of Presentation</a:t>
            </a:r>
          </a:p>
        </p:txBody>
      </p:sp>
      <p:sp>
        <p:nvSpPr>
          <p:cNvPr id="10" name="Slide Number Placeholder 9"/>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177199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5"/>
          <p:cNvSpPr>
            <a:spLocks noGrp="1"/>
          </p:cNvSpPr>
          <p:nvPr>
            <p:ph type="dt" sz="half" idx="10"/>
          </p:nvPr>
        </p:nvSpPr>
        <p:spPr/>
        <p:txBody>
          <a:bodyPr/>
          <a:lstStyle/>
          <a:p>
            <a:fld id="{69453BE8-AA26-0540-BE54-DF1ED63F3372}" type="datetime1">
              <a:rPr lang="en-AU" smtClean="0"/>
              <a:pPr/>
              <a:t>13/06/2022</a:t>
            </a:fld>
            <a:endParaRPr lang="en-US" dirty="0"/>
          </a:p>
        </p:txBody>
      </p:sp>
      <p:sp>
        <p:nvSpPr>
          <p:cNvPr id="7" name="Footer Placeholder 6"/>
          <p:cNvSpPr>
            <a:spLocks noGrp="1"/>
          </p:cNvSpPr>
          <p:nvPr>
            <p:ph type="ftr" sz="quarter" idx="11"/>
          </p:nvPr>
        </p:nvSpPr>
        <p:spPr/>
        <p:txBody>
          <a:bodyPr/>
          <a:lstStyle/>
          <a:p>
            <a:r>
              <a:rPr lang="en-US" dirty="0"/>
              <a:t>Title of Presentation</a:t>
            </a:r>
          </a:p>
        </p:txBody>
      </p:sp>
      <p:sp>
        <p:nvSpPr>
          <p:cNvPr id="8" name="Slide Number Placeholder 7"/>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1324859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9453BE8-AA26-0540-BE54-DF1ED63F3372}" type="datetime1">
              <a:rPr lang="en-AU" smtClean="0"/>
              <a:pPr/>
              <a:t>13/06/2022</a:t>
            </a:fld>
            <a:endParaRPr lang="en-US" dirty="0"/>
          </a:p>
        </p:txBody>
      </p:sp>
      <p:sp>
        <p:nvSpPr>
          <p:cNvPr id="7" name="Footer Placeholder 6"/>
          <p:cNvSpPr>
            <a:spLocks noGrp="1"/>
          </p:cNvSpPr>
          <p:nvPr>
            <p:ph type="ftr" sz="quarter" idx="11"/>
          </p:nvPr>
        </p:nvSpPr>
        <p:spPr/>
        <p:txBody>
          <a:bodyPr/>
          <a:lstStyle/>
          <a:p>
            <a:r>
              <a:rPr lang="en-US" dirty="0"/>
              <a:t>Title of Presentation</a:t>
            </a:r>
          </a:p>
        </p:txBody>
      </p:sp>
      <p:sp>
        <p:nvSpPr>
          <p:cNvPr id="8" name="Slide Number Placeholder 7"/>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4052887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0000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69453BE8-AA26-0540-BE54-DF1ED63F3372}" type="datetime1">
              <a:rPr lang="en-AU" smtClean="0"/>
              <a:pPr/>
              <a:t>13/06/2022</a:t>
            </a:fld>
            <a:endParaRPr lang="en-US" dirty="0"/>
          </a:p>
        </p:txBody>
      </p:sp>
      <p:sp>
        <p:nvSpPr>
          <p:cNvPr id="9" name="Footer Placeholder 8"/>
          <p:cNvSpPr>
            <a:spLocks noGrp="1"/>
          </p:cNvSpPr>
          <p:nvPr>
            <p:ph type="ftr" sz="quarter" idx="11"/>
          </p:nvPr>
        </p:nvSpPr>
        <p:spPr/>
        <p:txBody>
          <a:bodyPr/>
          <a:lstStyle/>
          <a:p>
            <a:r>
              <a:rPr lang="en-US" dirty="0"/>
              <a:t>Title of Presentation</a:t>
            </a:r>
          </a:p>
        </p:txBody>
      </p:sp>
      <p:sp>
        <p:nvSpPr>
          <p:cNvPr id="10" name="Slide Number Placeholder 9"/>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351387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800600"/>
            <a:ext cx="60960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457200" y="612775"/>
            <a:ext cx="6096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457200" y="5367338"/>
            <a:ext cx="6096000" cy="804862"/>
          </a:xfrm>
        </p:spPr>
        <p:txBody>
          <a:bodyPr/>
          <a:lstStyle>
            <a:lvl1pPr marL="0" indent="0">
              <a:buNone/>
              <a:defRPr sz="1400">
                <a:solidFill>
                  <a:srgbClr val="0000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69453BE8-AA26-0540-BE54-DF1ED63F3372}" type="datetime1">
              <a:rPr lang="en-AU" smtClean="0"/>
              <a:pPr/>
              <a:t>13/06/2022</a:t>
            </a:fld>
            <a:endParaRPr lang="en-US" dirty="0"/>
          </a:p>
        </p:txBody>
      </p:sp>
      <p:sp>
        <p:nvSpPr>
          <p:cNvPr id="9" name="Footer Placeholder 8"/>
          <p:cNvSpPr>
            <a:spLocks noGrp="1"/>
          </p:cNvSpPr>
          <p:nvPr>
            <p:ph type="ftr" sz="quarter" idx="11"/>
          </p:nvPr>
        </p:nvSpPr>
        <p:spPr/>
        <p:txBody>
          <a:bodyPr/>
          <a:lstStyle/>
          <a:p>
            <a:r>
              <a:rPr lang="en-US" dirty="0"/>
              <a:t>Title of Presentation</a:t>
            </a:r>
          </a:p>
        </p:txBody>
      </p:sp>
      <p:sp>
        <p:nvSpPr>
          <p:cNvPr id="10" name="Slide Number Placeholder 9"/>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1200345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53BE8-AA26-0540-BE54-DF1ED63F3372}" type="datetime1">
              <a:rPr lang="en-AU" smtClean="0"/>
              <a:pPr/>
              <a:t>13/06/2022</a:t>
            </a:fld>
            <a:endParaRPr lang="en-US" dirty="0"/>
          </a:p>
        </p:txBody>
      </p:sp>
      <p:sp>
        <p:nvSpPr>
          <p:cNvPr id="8" name="Footer Placeholder 7"/>
          <p:cNvSpPr>
            <a:spLocks noGrp="1"/>
          </p:cNvSpPr>
          <p:nvPr>
            <p:ph type="ftr" sz="quarter" idx="11"/>
          </p:nvPr>
        </p:nvSpPr>
        <p:spPr/>
        <p:txBody>
          <a:bodyPr/>
          <a:lstStyle/>
          <a:p>
            <a:r>
              <a:rPr lang="en-US" dirty="0"/>
              <a:t>Title of Presentation</a:t>
            </a:r>
          </a:p>
        </p:txBody>
      </p:sp>
      <p:sp>
        <p:nvSpPr>
          <p:cNvPr id="9" name="Slide Number Placeholder 8"/>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326908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608614" cy="1470025"/>
          </a:xfrm>
        </p:spPr>
        <p:txBody>
          <a:bodyPr/>
          <a:lstStyle/>
          <a:p>
            <a:r>
              <a:rPr lang="en-US" dirty="0"/>
              <a:t>Click to edit Master title style</a:t>
            </a:r>
          </a:p>
        </p:txBody>
      </p:sp>
      <p:sp>
        <p:nvSpPr>
          <p:cNvPr id="3" name="Subtitle 2"/>
          <p:cNvSpPr>
            <a:spLocks noGrp="1"/>
          </p:cNvSpPr>
          <p:nvPr>
            <p:ph type="subTitle" idx="1"/>
          </p:nvPr>
        </p:nvSpPr>
        <p:spPr>
          <a:xfrm>
            <a:off x="685800" y="3886200"/>
            <a:ext cx="7608614"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6"/>
          <p:cNvSpPr>
            <a:spLocks noGrp="1"/>
          </p:cNvSpPr>
          <p:nvPr>
            <p:ph type="dt" sz="half" idx="10"/>
          </p:nvPr>
        </p:nvSpPr>
        <p:spPr/>
        <p:txBody>
          <a:bodyPr/>
          <a:lstStyle/>
          <a:p>
            <a:fld id="{69453BE8-AA26-0540-BE54-DF1ED63F3372}" type="datetime1">
              <a:rPr lang="en-AU" smtClean="0"/>
              <a:pPr/>
              <a:t>13/06/2022</a:t>
            </a:fld>
            <a:endParaRPr lang="en-US" dirty="0"/>
          </a:p>
        </p:txBody>
      </p:sp>
      <p:sp>
        <p:nvSpPr>
          <p:cNvPr id="8" name="Footer Placeholder 7"/>
          <p:cNvSpPr>
            <a:spLocks noGrp="1"/>
          </p:cNvSpPr>
          <p:nvPr>
            <p:ph type="ftr" sz="quarter" idx="11"/>
          </p:nvPr>
        </p:nvSpPr>
        <p:spPr/>
        <p:txBody>
          <a:bodyPr/>
          <a:lstStyle/>
          <a:p>
            <a:r>
              <a:rPr lang="en-US" dirty="0"/>
              <a:t>Title of Presentation</a:t>
            </a:r>
          </a:p>
        </p:txBody>
      </p:sp>
      <p:sp>
        <p:nvSpPr>
          <p:cNvPr id="9" name="Slide Number Placeholder 8"/>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1993672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60949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457200" y="274638"/>
            <a:ext cx="7609490" cy="1143000"/>
          </a:xfrm>
        </p:spPr>
        <p:txBody>
          <a:bodyPr/>
          <a:lstStyle>
            <a:lvl1pPr algn="l">
              <a:defRPr/>
            </a:lvl1pPr>
          </a:lstStyle>
          <a:p>
            <a:r>
              <a:rPr lang="en-US" dirty="0"/>
              <a:t>Click to edit Master title style</a:t>
            </a:r>
          </a:p>
        </p:txBody>
      </p:sp>
      <p:sp>
        <p:nvSpPr>
          <p:cNvPr id="7" name="Date Placeholder 6"/>
          <p:cNvSpPr>
            <a:spLocks noGrp="1"/>
          </p:cNvSpPr>
          <p:nvPr>
            <p:ph type="dt" sz="half" idx="10"/>
          </p:nvPr>
        </p:nvSpPr>
        <p:spPr/>
        <p:txBody>
          <a:bodyPr/>
          <a:lstStyle/>
          <a:p>
            <a:fld id="{69453BE8-AA26-0540-BE54-DF1ED63F3372}" type="datetime1">
              <a:rPr lang="en-AU" smtClean="0"/>
              <a:pPr/>
              <a:t>13/06/2022</a:t>
            </a:fld>
            <a:endParaRPr lang="en-US" dirty="0"/>
          </a:p>
        </p:txBody>
      </p:sp>
      <p:sp>
        <p:nvSpPr>
          <p:cNvPr id="8" name="Footer Placeholder 7"/>
          <p:cNvSpPr>
            <a:spLocks noGrp="1"/>
          </p:cNvSpPr>
          <p:nvPr>
            <p:ph type="ftr" sz="quarter" idx="11"/>
          </p:nvPr>
        </p:nvSpPr>
        <p:spPr/>
        <p:txBody>
          <a:bodyPr/>
          <a:lstStyle/>
          <a:p>
            <a:r>
              <a:rPr lang="en-US" dirty="0"/>
              <a:t>Title of Presentation</a:t>
            </a:r>
          </a:p>
        </p:txBody>
      </p:sp>
      <p:sp>
        <p:nvSpPr>
          <p:cNvPr id="9" name="Slide Number Placeholder 8"/>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329744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45720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1" name="Text Placeholder 10"/>
          <p:cNvSpPr>
            <a:spLocks noGrp="1"/>
          </p:cNvSpPr>
          <p:nvPr>
            <p:ph type="body" idx="13"/>
          </p:nvPr>
        </p:nvSpPr>
        <p:spPr>
          <a:xfrm>
            <a:off x="457200" y="461817"/>
            <a:ext cx="7772400" cy="274012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11"/>
          <p:cNvSpPr>
            <a:spLocks noGrp="1"/>
          </p:cNvSpPr>
          <p:nvPr>
            <p:ph type="dt" sz="half" idx="14"/>
          </p:nvPr>
        </p:nvSpPr>
        <p:spPr/>
        <p:txBody>
          <a:bodyPr/>
          <a:lstStyle/>
          <a:p>
            <a:fld id="{69453BE8-AA26-0540-BE54-DF1ED63F3372}" type="datetime1">
              <a:rPr lang="en-AU" smtClean="0"/>
              <a:pPr/>
              <a:t>13/06/2022</a:t>
            </a:fld>
            <a:endParaRPr lang="en-US" dirty="0"/>
          </a:p>
        </p:txBody>
      </p:sp>
      <p:sp>
        <p:nvSpPr>
          <p:cNvPr id="13" name="Footer Placeholder 12"/>
          <p:cNvSpPr>
            <a:spLocks noGrp="1"/>
          </p:cNvSpPr>
          <p:nvPr>
            <p:ph type="ftr" sz="quarter" idx="15"/>
          </p:nvPr>
        </p:nvSpPr>
        <p:spPr/>
        <p:txBody>
          <a:bodyPr/>
          <a:lstStyle/>
          <a:p>
            <a:r>
              <a:rPr lang="en-US" dirty="0"/>
              <a:t>Title of Presentation</a:t>
            </a:r>
          </a:p>
        </p:txBody>
      </p:sp>
      <p:sp>
        <p:nvSpPr>
          <p:cNvPr id="14" name="Slide Number Placeholder 13"/>
          <p:cNvSpPr>
            <a:spLocks noGrp="1"/>
          </p:cNvSpPr>
          <p:nvPr>
            <p:ph type="sldNum" sz="quarter" idx="16"/>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4265356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8" name="Date Placeholder 7"/>
          <p:cNvSpPr>
            <a:spLocks noGrp="1"/>
          </p:cNvSpPr>
          <p:nvPr>
            <p:ph type="dt" sz="half" idx="10"/>
          </p:nvPr>
        </p:nvSpPr>
        <p:spPr/>
        <p:txBody>
          <a:bodyPr/>
          <a:lstStyle/>
          <a:p>
            <a:fld id="{69453BE8-AA26-0540-BE54-DF1ED63F3372}" type="datetime1">
              <a:rPr lang="en-AU" smtClean="0"/>
              <a:pPr/>
              <a:t>13/06/2022</a:t>
            </a:fld>
            <a:endParaRPr lang="en-US" dirty="0"/>
          </a:p>
        </p:txBody>
      </p:sp>
      <p:sp>
        <p:nvSpPr>
          <p:cNvPr id="9" name="Footer Placeholder 8"/>
          <p:cNvSpPr>
            <a:spLocks noGrp="1"/>
          </p:cNvSpPr>
          <p:nvPr>
            <p:ph type="ftr" sz="quarter" idx="11"/>
          </p:nvPr>
        </p:nvSpPr>
        <p:spPr/>
        <p:txBody>
          <a:bodyPr/>
          <a:lstStyle/>
          <a:p>
            <a:r>
              <a:rPr lang="en-US" dirty="0"/>
              <a:t>Title of Presentation</a:t>
            </a:r>
          </a:p>
        </p:txBody>
      </p:sp>
      <p:sp>
        <p:nvSpPr>
          <p:cNvPr id="10" name="Slide Number Placeholder 9"/>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2744198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761824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761824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9453BE8-AA26-0540-BE54-DF1ED63F3372}" type="datetime1">
              <a:rPr lang="en-AU" smtClean="0"/>
              <a:pPr/>
              <a:t>13/06/2022</a:t>
            </a:fld>
            <a:endParaRPr lang="en-US" dirty="0"/>
          </a:p>
        </p:txBody>
      </p:sp>
      <p:sp>
        <p:nvSpPr>
          <p:cNvPr id="6" name="Footer Placeholder 5"/>
          <p:cNvSpPr>
            <a:spLocks noGrp="1"/>
          </p:cNvSpPr>
          <p:nvPr>
            <p:ph type="ftr" sz="quarter" idx="11"/>
          </p:nvPr>
        </p:nvSpPr>
        <p:spPr/>
        <p:txBody>
          <a:bodyPr/>
          <a:lstStyle/>
          <a:p>
            <a:r>
              <a:rPr lang="en-US" dirty="0"/>
              <a:t>Title of Presentation</a:t>
            </a:r>
          </a:p>
        </p:txBody>
      </p:sp>
      <p:sp>
        <p:nvSpPr>
          <p:cNvPr id="10" name="Slide Number Placeholder 9"/>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2276706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5"/>
          <p:cNvSpPr>
            <a:spLocks noGrp="1"/>
          </p:cNvSpPr>
          <p:nvPr>
            <p:ph type="dt" sz="half" idx="10"/>
          </p:nvPr>
        </p:nvSpPr>
        <p:spPr/>
        <p:txBody>
          <a:bodyPr/>
          <a:lstStyle/>
          <a:p>
            <a:fld id="{69453BE8-AA26-0540-BE54-DF1ED63F3372}" type="datetime1">
              <a:rPr lang="en-AU" smtClean="0"/>
              <a:pPr/>
              <a:t>13/06/2022</a:t>
            </a:fld>
            <a:endParaRPr lang="en-US" dirty="0"/>
          </a:p>
        </p:txBody>
      </p:sp>
      <p:sp>
        <p:nvSpPr>
          <p:cNvPr id="7" name="Footer Placeholder 6"/>
          <p:cNvSpPr>
            <a:spLocks noGrp="1"/>
          </p:cNvSpPr>
          <p:nvPr>
            <p:ph type="ftr" sz="quarter" idx="11"/>
          </p:nvPr>
        </p:nvSpPr>
        <p:spPr/>
        <p:txBody>
          <a:bodyPr/>
          <a:lstStyle/>
          <a:p>
            <a:r>
              <a:rPr lang="en-US" dirty="0"/>
              <a:t>Title of Presentation</a:t>
            </a:r>
          </a:p>
        </p:txBody>
      </p:sp>
      <p:sp>
        <p:nvSpPr>
          <p:cNvPr id="8" name="Slide Number Placeholder 7"/>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32745969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9453BE8-AA26-0540-BE54-DF1ED63F3372}" type="datetime1">
              <a:rPr lang="en-AU" smtClean="0"/>
              <a:pPr/>
              <a:t>13/06/2022</a:t>
            </a:fld>
            <a:endParaRPr lang="en-US" dirty="0"/>
          </a:p>
        </p:txBody>
      </p:sp>
      <p:sp>
        <p:nvSpPr>
          <p:cNvPr id="6" name="Footer Placeholder 5"/>
          <p:cNvSpPr>
            <a:spLocks noGrp="1"/>
          </p:cNvSpPr>
          <p:nvPr>
            <p:ph type="ftr" sz="quarter" idx="11"/>
          </p:nvPr>
        </p:nvSpPr>
        <p:spPr/>
        <p:txBody>
          <a:bodyPr/>
          <a:lstStyle/>
          <a:p>
            <a:r>
              <a:rPr lang="en-US" dirty="0"/>
              <a:t>Title of Presentation</a:t>
            </a:r>
          </a:p>
        </p:txBody>
      </p:sp>
      <p:sp>
        <p:nvSpPr>
          <p:cNvPr id="7" name="Slide Number Placeholder 6"/>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1140382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9453BE8-AA26-0540-BE54-DF1ED63F3372}" type="datetime1">
              <a:rPr lang="en-AU" smtClean="0"/>
              <a:pPr/>
              <a:t>13/06/2022</a:t>
            </a:fld>
            <a:endParaRPr lang="en-US" dirty="0"/>
          </a:p>
        </p:txBody>
      </p:sp>
      <p:sp>
        <p:nvSpPr>
          <p:cNvPr id="9" name="Footer Placeholder 8"/>
          <p:cNvSpPr>
            <a:spLocks noGrp="1"/>
          </p:cNvSpPr>
          <p:nvPr>
            <p:ph type="ftr" sz="quarter" idx="11"/>
          </p:nvPr>
        </p:nvSpPr>
        <p:spPr/>
        <p:txBody>
          <a:bodyPr/>
          <a:lstStyle/>
          <a:p>
            <a:r>
              <a:rPr lang="en-US" dirty="0"/>
              <a:t>Title of Presentation</a:t>
            </a:r>
          </a:p>
        </p:txBody>
      </p:sp>
      <p:sp>
        <p:nvSpPr>
          <p:cNvPr id="10" name="Slide Number Placeholder 9"/>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2883974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9453BE8-AA26-0540-BE54-DF1ED63F3372}" type="datetime1">
              <a:rPr lang="en-AU" smtClean="0"/>
              <a:pPr/>
              <a:t>13/06/2022</a:t>
            </a:fld>
            <a:endParaRPr lang="en-US" dirty="0"/>
          </a:p>
        </p:txBody>
      </p:sp>
      <p:sp>
        <p:nvSpPr>
          <p:cNvPr id="9" name="Footer Placeholder 8"/>
          <p:cNvSpPr>
            <a:spLocks noGrp="1"/>
          </p:cNvSpPr>
          <p:nvPr>
            <p:ph type="ftr" sz="quarter" idx="11"/>
          </p:nvPr>
        </p:nvSpPr>
        <p:spPr/>
        <p:txBody>
          <a:bodyPr/>
          <a:lstStyle/>
          <a:p>
            <a:r>
              <a:rPr lang="en-US" dirty="0"/>
              <a:t>Title of Presentation</a:t>
            </a:r>
          </a:p>
        </p:txBody>
      </p:sp>
      <p:sp>
        <p:nvSpPr>
          <p:cNvPr id="10" name="Slide Number Placeholder 9"/>
          <p:cNvSpPr>
            <a:spLocks noGrp="1"/>
          </p:cNvSpPr>
          <p:nvPr>
            <p:ph type="sldNum" sz="quarter" idx="12"/>
          </p:nvPr>
        </p:nvSpPr>
        <p:spPr/>
        <p:txBody>
          <a:bodyPr/>
          <a:lstStyle/>
          <a:p>
            <a:fld id="{72B1DA50-9CDF-674D-ABF9-B3DB44414AAD}" type="slidenum">
              <a:rPr lang="en-US" smtClean="0"/>
              <a:pPr/>
              <a:t>‹#›</a:t>
            </a:fld>
            <a:endParaRPr lang="en-US" dirty="0"/>
          </a:p>
        </p:txBody>
      </p:sp>
    </p:spTree>
    <p:extLst>
      <p:ext uri="{BB962C8B-B14F-4D97-AF65-F5344CB8AC3E}">
        <p14:creationId xmlns:p14="http://schemas.microsoft.com/office/powerpoint/2010/main" val="698276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79175" y="2130425"/>
            <a:ext cx="7086600" cy="1470025"/>
          </a:xfrm>
        </p:spPr>
        <p:txBody>
          <a:bodyPr/>
          <a:lstStyle>
            <a:lvl1pPr algn="l">
              <a:defRPr/>
            </a:lvl1pPr>
          </a:lstStyle>
          <a:p>
            <a:r>
              <a:rPr lang="en-US" dirty="0"/>
              <a:t>Click to edit Master title style</a:t>
            </a:r>
          </a:p>
        </p:txBody>
      </p:sp>
      <p:sp>
        <p:nvSpPr>
          <p:cNvPr id="3" name="Subtitle 2"/>
          <p:cNvSpPr>
            <a:spLocks noGrp="1"/>
          </p:cNvSpPr>
          <p:nvPr>
            <p:ph type="subTitle" idx="1"/>
          </p:nvPr>
        </p:nvSpPr>
        <p:spPr>
          <a:xfrm>
            <a:off x="1179175" y="3886200"/>
            <a:ext cx="6400800" cy="1752600"/>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39C4FC84-9B31-0D42-943A-B65548D7CB7E}" type="datetime1">
              <a:rPr lang="en-AU" smtClean="0"/>
              <a:t>13/06/2022</a:t>
            </a:fld>
            <a:endParaRPr lang="en-US" dirty="0"/>
          </a:p>
        </p:txBody>
      </p:sp>
      <p:sp>
        <p:nvSpPr>
          <p:cNvPr id="5" name="Footer Placeholder 4"/>
          <p:cNvSpPr>
            <a:spLocks noGrp="1"/>
          </p:cNvSpPr>
          <p:nvPr>
            <p:ph type="ftr" sz="quarter" idx="11"/>
          </p:nvPr>
        </p:nvSpPr>
        <p:spPr/>
        <p:txBody>
          <a:bodyPr/>
          <a:lstStyle/>
          <a:p>
            <a:r>
              <a:rPr lang="en-US" dirty="0"/>
              <a:t>Title of Presentation</a:t>
            </a:r>
          </a:p>
        </p:txBody>
      </p:sp>
      <p:sp>
        <p:nvSpPr>
          <p:cNvPr id="6" name="Slide Number Placeholder 5"/>
          <p:cNvSpPr>
            <a:spLocks noGrp="1"/>
          </p:cNvSpPr>
          <p:nvPr>
            <p:ph type="sldNum" sz="quarter" idx="12"/>
          </p:nvPr>
        </p:nvSpPr>
        <p:spPr/>
        <p:txBody>
          <a:bodyPr/>
          <a:lstStyle/>
          <a:p>
            <a:fld id="{72B1DA50-9CDF-674D-ABF9-B3DB44414AAD}" type="slidenum">
              <a:rPr lang="en-US" smtClean="0"/>
              <a:t>‹#›</a:t>
            </a:fld>
            <a:endParaRPr lang="en-US" dirty="0"/>
          </a:p>
        </p:txBody>
      </p:sp>
    </p:spTree>
    <p:extLst>
      <p:ext uri="{BB962C8B-B14F-4D97-AF65-F5344CB8AC3E}">
        <p14:creationId xmlns:p14="http://schemas.microsoft.com/office/powerpoint/2010/main" val="31919029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487" y="3537942"/>
            <a:ext cx="9180000" cy="1565848"/>
          </a:xfrm>
          <a:prstGeom prst="rect">
            <a:avLst/>
          </a:prstGeom>
        </p:spPr>
      </p:pic>
      <p:sp>
        <p:nvSpPr>
          <p:cNvPr id="2" name="Title Placeholder 1"/>
          <p:cNvSpPr>
            <a:spLocks noGrp="1"/>
          </p:cNvSpPr>
          <p:nvPr>
            <p:ph type="title"/>
          </p:nvPr>
        </p:nvSpPr>
        <p:spPr>
          <a:xfrm>
            <a:off x="1173600" y="274638"/>
            <a:ext cx="5713200" cy="1143000"/>
          </a:xfrm>
          <a:prstGeom prst="rect">
            <a:avLst/>
          </a:prstGeom>
        </p:spPr>
        <p:txBody>
          <a:bodyPr vert="horz" lIns="91440" tIns="45720" rIns="91440" bIns="45720" rtlCol="0" anchor="ctr">
            <a:normAutofit/>
          </a:bodyPr>
          <a:lstStyle/>
          <a:p>
            <a:r>
              <a:rPr lang="en-US" dirty="0"/>
              <a:t>Click to edit Master title style</a:t>
            </a:r>
          </a:p>
        </p:txBody>
      </p:sp>
      <p:sp>
        <p:nvSpPr>
          <p:cNvPr id="9" name="Date Placeholder 3"/>
          <p:cNvSpPr>
            <a:spLocks noGrp="1"/>
          </p:cNvSpPr>
          <p:nvPr>
            <p:ph type="dt" sz="half" idx="2"/>
          </p:nvPr>
        </p:nvSpPr>
        <p:spPr>
          <a:xfrm>
            <a:off x="1174636" y="6356350"/>
            <a:ext cx="720000" cy="365125"/>
          </a:xfrm>
          <a:prstGeom prst="rect">
            <a:avLst/>
          </a:prstGeom>
        </p:spPr>
        <p:txBody>
          <a:bodyPr vert="horz" lIns="91440" tIns="45720" rIns="91440" bIns="45720" rtlCol="0" anchor="ctr"/>
          <a:lstStyle>
            <a:lvl1pPr algn="l">
              <a:defRPr sz="800">
                <a:solidFill>
                  <a:schemeClr val="bg1">
                    <a:lumMod val="65000"/>
                  </a:schemeClr>
                </a:solidFill>
              </a:defRPr>
            </a:lvl1pPr>
          </a:lstStyle>
          <a:p>
            <a:fld id="{69453BE8-AA26-0540-BE54-DF1ED63F3372}" type="datetime1">
              <a:rPr lang="en-AU" smtClean="0"/>
              <a:pPr/>
              <a:t>13/06/2022</a:t>
            </a:fld>
            <a:endParaRPr lang="en-US" dirty="0"/>
          </a:p>
        </p:txBody>
      </p:sp>
      <p:sp>
        <p:nvSpPr>
          <p:cNvPr id="11" name="Footer Placeholder 4"/>
          <p:cNvSpPr>
            <a:spLocks noGrp="1"/>
          </p:cNvSpPr>
          <p:nvPr>
            <p:ph type="ftr" sz="quarter" idx="3"/>
          </p:nvPr>
        </p:nvSpPr>
        <p:spPr>
          <a:xfrm>
            <a:off x="2115897" y="6356350"/>
            <a:ext cx="2895600" cy="365125"/>
          </a:xfrm>
          <a:prstGeom prst="rect">
            <a:avLst/>
          </a:prstGeom>
        </p:spPr>
        <p:txBody>
          <a:bodyPr vert="horz" lIns="91440" tIns="45720" rIns="91440" bIns="45720" rtlCol="0" anchor="ctr"/>
          <a:lstStyle>
            <a:lvl1pPr algn="ctr">
              <a:defRPr sz="800">
                <a:solidFill>
                  <a:schemeClr val="bg1">
                    <a:lumMod val="65000"/>
                  </a:schemeClr>
                </a:solidFill>
              </a:defRPr>
            </a:lvl1pPr>
          </a:lstStyle>
          <a:p>
            <a:r>
              <a:rPr lang="en-US" dirty="0"/>
              <a:t>Title of Presentation</a:t>
            </a:r>
          </a:p>
        </p:txBody>
      </p:sp>
      <p:sp>
        <p:nvSpPr>
          <p:cNvPr id="12" name="Slide Number Placeholder 5"/>
          <p:cNvSpPr>
            <a:spLocks noGrp="1"/>
          </p:cNvSpPr>
          <p:nvPr>
            <p:ph type="sldNum" sz="quarter" idx="4"/>
          </p:nvPr>
        </p:nvSpPr>
        <p:spPr>
          <a:xfrm>
            <a:off x="6553199" y="6356350"/>
            <a:ext cx="397165" cy="365125"/>
          </a:xfrm>
          <a:prstGeom prst="rect">
            <a:avLst/>
          </a:prstGeom>
        </p:spPr>
        <p:txBody>
          <a:bodyPr vert="horz" lIns="91440" tIns="45720" rIns="91440" bIns="45720" rtlCol="0" anchor="ctr"/>
          <a:lstStyle>
            <a:lvl1pPr algn="r">
              <a:defRPr sz="800">
                <a:solidFill>
                  <a:schemeClr val="bg1">
                    <a:lumMod val="65000"/>
                  </a:schemeClr>
                </a:solidFill>
              </a:defRPr>
            </a:lvl1pPr>
          </a:lstStyle>
          <a:p>
            <a:fld id="{72B1DA50-9CDF-674D-ABF9-B3DB44414AAD}" type="slidenum">
              <a:rPr lang="en-US" smtClean="0"/>
              <a:pPr/>
              <a:t>‹#›</a:t>
            </a:fld>
            <a:endParaRPr lang="en-US" dirty="0"/>
          </a:p>
        </p:txBody>
      </p:sp>
      <p:pic>
        <p:nvPicPr>
          <p:cNvPr id="10" name="Pictur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299380" y="6358712"/>
            <a:ext cx="1010264" cy="360399"/>
          </a:xfrm>
          <a:prstGeom prst="rect">
            <a:avLst/>
          </a:prstGeom>
        </p:spPr>
      </p:pic>
      <p:sp>
        <p:nvSpPr>
          <p:cNvPr id="13" name="Rectangle 12"/>
          <p:cNvSpPr/>
          <p:nvPr userDrawn="1"/>
        </p:nvSpPr>
        <p:spPr>
          <a:xfrm rot="16200000">
            <a:off x="8743983" y="6391195"/>
            <a:ext cx="697627" cy="174407"/>
          </a:xfrm>
          <a:prstGeom prst="rect">
            <a:avLst/>
          </a:prstGeom>
        </p:spPr>
        <p:txBody>
          <a:bodyPr wrap="none">
            <a:spAutoFit/>
          </a:bodyPr>
          <a:lstStyle/>
          <a:p>
            <a:r>
              <a:rPr lang="en-GB" sz="800" baseline="30000" dirty="0">
                <a:solidFill>
                  <a:srgbClr val="A6A6A6"/>
                </a:solidFill>
              </a:rPr>
              <a:t>(CRICOS) #00212K</a:t>
            </a:r>
          </a:p>
        </p:txBody>
      </p:sp>
    </p:spTree>
    <p:extLst>
      <p:ext uri="{BB962C8B-B14F-4D97-AF65-F5344CB8AC3E}">
        <p14:creationId xmlns:p14="http://schemas.microsoft.com/office/powerpoint/2010/main" val="1507366898"/>
      </p:ext>
    </p:extLst>
  </p:cSld>
  <p:clrMap bg1="lt1" tx1="dk1" bg2="lt2" tx2="dk2" accent1="accent1" accent2="accent2" accent3="accent3" accent4="accent4" accent5="accent5" accent6="accent6" hlink="hlink" folHlink="folHlink"/>
  <p:sldLayoutIdLst>
    <p:sldLayoutId id="2147483661" r:id="rId1"/>
  </p:sldLayoutIdLst>
  <p:hf hdr="0" dt="0"/>
  <p:txStyles>
    <p:titleStyle>
      <a:lvl1pPr algn="l" defTabSz="457200" rtl="0" eaLnBrk="1" latinLnBrk="0" hangingPunct="1">
        <a:spcBef>
          <a:spcPct val="0"/>
        </a:spcBef>
        <a:buNone/>
        <a:defRPr sz="4400" b="1" kern="1200">
          <a:solidFill>
            <a:srgbClr val="E67A29"/>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6750000" y="0"/>
            <a:ext cx="2400264" cy="6865200"/>
          </a:xfrm>
          <a:prstGeom prst="rect">
            <a:avLst/>
          </a:prstGeom>
        </p:spPr>
      </p:pic>
      <p:sp>
        <p:nvSpPr>
          <p:cNvPr id="2" name="Title Placeholder 1"/>
          <p:cNvSpPr>
            <a:spLocks noGrp="1"/>
          </p:cNvSpPr>
          <p:nvPr>
            <p:ph type="title"/>
          </p:nvPr>
        </p:nvSpPr>
        <p:spPr>
          <a:xfrm>
            <a:off x="457200" y="274638"/>
            <a:ext cx="6392041"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6392041"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2"/>
          </p:nvPr>
        </p:nvSpPr>
        <p:spPr>
          <a:xfrm>
            <a:off x="1174636" y="6356350"/>
            <a:ext cx="720000" cy="365125"/>
          </a:xfrm>
          <a:prstGeom prst="rect">
            <a:avLst/>
          </a:prstGeom>
        </p:spPr>
        <p:txBody>
          <a:bodyPr vert="horz" lIns="91440" tIns="45720" rIns="91440" bIns="45720" rtlCol="0" anchor="ctr"/>
          <a:lstStyle>
            <a:lvl1pPr algn="l">
              <a:defRPr sz="800">
                <a:solidFill>
                  <a:schemeClr val="bg1">
                    <a:lumMod val="65000"/>
                  </a:schemeClr>
                </a:solidFill>
              </a:defRPr>
            </a:lvl1pPr>
          </a:lstStyle>
          <a:p>
            <a:fld id="{69453BE8-AA26-0540-BE54-DF1ED63F3372}" type="datetime1">
              <a:rPr lang="en-AU" smtClean="0"/>
              <a:pPr/>
              <a:t>13/06/2022</a:t>
            </a:fld>
            <a:endParaRPr lang="en-US" dirty="0"/>
          </a:p>
        </p:txBody>
      </p:sp>
      <p:sp>
        <p:nvSpPr>
          <p:cNvPr id="10" name="Footer Placeholder 4"/>
          <p:cNvSpPr>
            <a:spLocks noGrp="1"/>
          </p:cNvSpPr>
          <p:nvPr>
            <p:ph type="ftr" sz="quarter" idx="3"/>
          </p:nvPr>
        </p:nvSpPr>
        <p:spPr>
          <a:xfrm>
            <a:off x="2115897" y="6356350"/>
            <a:ext cx="2895600" cy="365125"/>
          </a:xfrm>
          <a:prstGeom prst="rect">
            <a:avLst/>
          </a:prstGeom>
        </p:spPr>
        <p:txBody>
          <a:bodyPr vert="horz" lIns="91440" tIns="45720" rIns="91440" bIns="45720" rtlCol="0" anchor="ctr"/>
          <a:lstStyle>
            <a:lvl1pPr algn="ctr">
              <a:defRPr sz="800">
                <a:solidFill>
                  <a:schemeClr val="bg1">
                    <a:lumMod val="65000"/>
                  </a:schemeClr>
                </a:solidFill>
              </a:defRPr>
            </a:lvl1pPr>
          </a:lstStyle>
          <a:p>
            <a:r>
              <a:rPr lang="en-US" dirty="0"/>
              <a:t>Title of Presentation</a:t>
            </a:r>
          </a:p>
        </p:txBody>
      </p:sp>
      <p:sp>
        <p:nvSpPr>
          <p:cNvPr id="11" name="Slide Number Placeholder 5"/>
          <p:cNvSpPr>
            <a:spLocks noGrp="1"/>
          </p:cNvSpPr>
          <p:nvPr>
            <p:ph type="sldNum" sz="quarter" idx="4"/>
          </p:nvPr>
        </p:nvSpPr>
        <p:spPr>
          <a:xfrm>
            <a:off x="6553199" y="6356350"/>
            <a:ext cx="397165" cy="365125"/>
          </a:xfrm>
          <a:prstGeom prst="rect">
            <a:avLst/>
          </a:prstGeom>
        </p:spPr>
        <p:txBody>
          <a:bodyPr vert="horz" lIns="91440" tIns="45720" rIns="91440" bIns="45720" rtlCol="0" anchor="ctr"/>
          <a:lstStyle>
            <a:lvl1pPr algn="r">
              <a:defRPr sz="800">
                <a:solidFill>
                  <a:schemeClr val="bg1">
                    <a:lumMod val="65000"/>
                  </a:schemeClr>
                </a:solidFill>
              </a:defRPr>
            </a:lvl1pPr>
          </a:lstStyle>
          <a:p>
            <a:fld id="{72B1DA50-9CDF-674D-ABF9-B3DB44414AAD}" type="slidenum">
              <a:rPr lang="en-US" smtClean="0"/>
              <a:pPr/>
              <a:t>‹#›</a:t>
            </a:fld>
            <a:endParaRPr lang="en-US" dirty="0"/>
          </a:p>
        </p:txBody>
      </p:sp>
      <p:pic>
        <p:nvPicPr>
          <p:cNvPr id="13" name="Picture 12"/>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7753512" y="6358714"/>
            <a:ext cx="1010247" cy="360393"/>
          </a:xfrm>
          <a:prstGeom prst="rect">
            <a:avLst/>
          </a:prstGeom>
        </p:spPr>
      </p:pic>
      <p:sp>
        <p:nvSpPr>
          <p:cNvPr id="12" name="Rectangle 11"/>
          <p:cNvSpPr/>
          <p:nvPr userDrawn="1"/>
        </p:nvSpPr>
        <p:spPr>
          <a:xfrm rot="16200000">
            <a:off x="8743983" y="6391195"/>
            <a:ext cx="697627" cy="174407"/>
          </a:xfrm>
          <a:prstGeom prst="rect">
            <a:avLst/>
          </a:prstGeom>
        </p:spPr>
        <p:txBody>
          <a:bodyPr wrap="none">
            <a:spAutoFit/>
          </a:bodyPr>
          <a:lstStyle/>
          <a:p>
            <a:r>
              <a:rPr lang="en-GB" sz="800" baseline="30000" dirty="0">
                <a:solidFill>
                  <a:schemeClr val="bg1"/>
                </a:solidFill>
              </a:rPr>
              <a:t>(CRICOS) #00212K</a:t>
            </a:r>
          </a:p>
        </p:txBody>
      </p:sp>
    </p:spTree>
    <p:extLst>
      <p:ext uri="{BB962C8B-B14F-4D97-AF65-F5344CB8AC3E}">
        <p14:creationId xmlns:p14="http://schemas.microsoft.com/office/powerpoint/2010/main" val="18734727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hf hdr="0" dt="0"/>
  <p:txStyles>
    <p:titleStyle>
      <a:lvl1pPr algn="l" defTabSz="457200" rtl="0" eaLnBrk="1" latinLnBrk="0" hangingPunct="1">
        <a:spcBef>
          <a:spcPct val="0"/>
        </a:spcBef>
        <a:buNone/>
        <a:defRPr sz="3600" b="1" kern="1200">
          <a:solidFill>
            <a:srgbClr val="E67A29"/>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8023606" y="0"/>
            <a:ext cx="1120394" cy="6858000"/>
          </a:xfrm>
          <a:prstGeom prst="rect">
            <a:avLst/>
          </a:prstGeom>
        </p:spPr>
      </p:pic>
      <p:sp>
        <p:nvSpPr>
          <p:cNvPr id="2" name="Title Placeholder 1"/>
          <p:cNvSpPr>
            <a:spLocks noGrp="1"/>
          </p:cNvSpPr>
          <p:nvPr>
            <p:ph type="title"/>
          </p:nvPr>
        </p:nvSpPr>
        <p:spPr>
          <a:xfrm>
            <a:off x="457200" y="274638"/>
            <a:ext cx="7618248"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7618248"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p:cNvSpPr>
            <a:spLocks noGrp="1"/>
          </p:cNvSpPr>
          <p:nvPr>
            <p:ph type="dt" sz="half" idx="2"/>
          </p:nvPr>
        </p:nvSpPr>
        <p:spPr>
          <a:xfrm>
            <a:off x="1174636" y="6356350"/>
            <a:ext cx="720000" cy="365125"/>
          </a:xfrm>
          <a:prstGeom prst="rect">
            <a:avLst/>
          </a:prstGeom>
        </p:spPr>
        <p:txBody>
          <a:bodyPr vert="horz" lIns="91440" tIns="45720" rIns="91440" bIns="45720" rtlCol="0" anchor="ctr"/>
          <a:lstStyle>
            <a:lvl1pPr algn="l">
              <a:defRPr sz="800">
                <a:solidFill>
                  <a:schemeClr val="bg1">
                    <a:lumMod val="65000"/>
                  </a:schemeClr>
                </a:solidFill>
              </a:defRPr>
            </a:lvl1pPr>
          </a:lstStyle>
          <a:p>
            <a:fld id="{69453BE8-AA26-0540-BE54-DF1ED63F3372}" type="datetime1">
              <a:rPr lang="en-AU" smtClean="0"/>
              <a:pPr/>
              <a:t>13/06/2022</a:t>
            </a:fld>
            <a:endParaRPr lang="en-US" dirty="0"/>
          </a:p>
        </p:txBody>
      </p:sp>
      <p:sp>
        <p:nvSpPr>
          <p:cNvPr id="11" name="Footer Placeholder 4"/>
          <p:cNvSpPr>
            <a:spLocks noGrp="1"/>
          </p:cNvSpPr>
          <p:nvPr>
            <p:ph type="ftr" sz="quarter" idx="3"/>
          </p:nvPr>
        </p:nvSpPr>
        <p:spPr>
          <a:xfrm>
            <a:off x="2115897" y="6356350"/>
            <a:ext cx="2895600" cy="365125"/>
          </a:xfrm>
          <a:prstGeom prst="rect">
            <a:avLst/>
          </a:prstGeom>
        </p:spPr>
        <p:txBody>
          <a:bodyPr vert="horz" lIns="91440" tIns="45720" rIns="91440" bIns="45720" rtlCol="0" anchor="ctr"/>
          <a:lstStyle>
            <a:lvl1pPr algn="ctr">
              <a:defRPr sz="800">
                <a:solidFill>
                  <a:schemeClr val="bg1">
                    <a:lumMod val="65000"/>
                  </a:schemeClr>
                </a:solidFill>
              </a:defRPr>
            </a:lvl1pPr>
          </a:lstStyle>
          <a:p>
            <a:r>
              <a:rPr lang="en-US" dirty="0"/>
              <a:t>Title of Presentation</a:t>
            </a:r>
          </a:p>
        </p:txBody>
      </p:sp>
      <p:sp>
        <p:nvSpPr>
          <p:cNvPr id="12" name="Slide Number Placeholder 5"/>
          <p:cNvSpPr>
            <a:spLocks noGrp="1"/>
          </p:cNvSpPr>
          <p:nvPr>
            <p:ph type="sldNum" sz="quarter" idx="4"/>
          </p:nvPr>
        </p:nvSpPr>
        <p:spPr>
          <a:xfrm>
            <a:off x="6553199" y="6356350"/>
            <a:ext cx="397165" cy="365125"/>
          </a:xfrm>
          <a:prstGeom prst="rect">
            <a:avLst/>
          </a:prstGeom>
        </p:spPr>
        <p:txBody>
          <a:bodyPr vert="horz" lIns="91440" tIns="45720" rIns="91440" bIns="45720" rtlCol="0" anchor="ctr"/>
          <a:lstStyle>
            <a:lvl1pPr algn="r">
              <a:defRPr sz="800">
                <a:solidFill>
                  <a:schemeClr val="bg1">
                    <a:lumMod val="65000"/>
                  </a:schemeClr>
                </a:solidFill>
              </a:defRPr>
            </a:lvl1pPr>
          </a:lstStyle>
          <a:p>
            <a:fld id="{72B1DA50-9CDF-674D-ABF9-B3DB44414AAD}" type="slidenum">
              <a:rPr lang="en-US" smtClean="0"/>
              <a:pPr/>
              <a:t>‹#›</a:t>
            </a:fld>
            <a:endParaRPr lang="en-US" dirty="0"/>
          </a:p>
        </p:txBody>
      </p:sp>
      <p:pic>
        <p:nvPicPr>
          <p:cNvPr id="9" name="Picture 8"/>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7299380" y="6358712"/>
            <a:ext cx="1010264" cy="360399"/>
          </a:xfrm>
          <a:prstGeom prst="rect">
            <a:avLst/>
          </a:prstGeom>
        </p:spPr>
      </p:pic>
      <p:sp>
        <p:nvSpPr>
          <p:cNvPr id="13" name="Rectangle 12"/>
          <p:cNvSpPr/>
          <p:nvPr userDrawn="1"/>
        </p:nvSpPr>
        <p:spPr>
          <a:xfrm rot="16200000">
            <a:off x="8743983" y="6391195"/>
            <a:ext cx="697627" cy="174407"/>
          </a:xfrm>
          <a:prstGeom prst="rect">
            <a:avLst/>
          </a:prstGeom>
        </p:spPr>
        <p:txBody>
          <a:bodyPr wrap="none">
            <a:spAutoFit/>
          </a:bodyPr>
          <a:lstStyle/>
          <a:p>
            <a:r>
              <a:rPr lang="en-GB" sz="800" baseline="30000" dirty="0">
                <a:solidFill>
                  <a:schemeClr val="bg1"/>
                </a:solidFill>
              </a:rPr>
              <a:t>(CRICOS) #00212K</a:t>
            </a:r>
          </a:p>
        </p:txBody>
      </p:sp>
    </p:spTree>
    <p:extLst>
      <p:ext uri="{BB962C8B-B14F-4D97-AF65-F5344CB8AC3E}">
        <p14:creationId xmlns:p14="http://schemas.microsoft.com/office/powerpoint/2010/main" val="1332789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49" r:id="rId10"/>
  </p:sldLayoutIdLst>
  <p:hf hdr="0" dt="0"/>
  <p:txStyles>
    <p:titleStyle>
      <a:lvl1pPr algn="l" defTabSz="457200" rtl="0" eaLnBrk="1" latinLnBrk="0" hangingPunct="1">
        <a:spcBef>
          <a:spcPct val="0"/>
        </a:spcBef>
        <a:buNone/>
        <a:defRPr sz="3600" b="1" kern="1200">
          <a:solidFill>
            <a:srgbClr val="E67A29"/>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00000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hyperlink" Target="https://doi.org/10.1038/s42003-022-03483-w" TargetMode="Externa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customXml" Target="../ink/ink5.xml"/><Relationship Id="rId2" Type="http://schemas.openxmlformats.org/officeDocument/2006/relationships/customXml" Target="../ink/ink1.xml"/><Relationship Id="rId1" Type="http://schemas.openxmlformats.org/officeDocument/2006/relationships/slideLayout" Target="../slideLayouts/slideLayout18.xml"/><Relationship Id="rId6" Type="http://schemas.openxmlformats.org/officeDocument/2006/relationships/customXml" Target="../ink/ink4.xml"/><Relationship Id="rId5" Type="http://schemas.openxmlformats.org/officeDocument/2006/relationships/customXml" Target="../ink/ink3.xml"/><Relationship Id="rId4" Type="http://schemas.openxmlformats.org/officeDocument/2006/relationships/customXml" Target="../ink/ink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customXml" Target="../ink/ink6.xml"/><Relationship Id="rId7" Type="http://schemas.openxmlformats.org/officeDocument/2006/relationships/customXml" Target="../ink/ink8.xml"/><Relationship Id="rId12"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8.xml"/><Relationship Id="rId6" Type="http://schemas.openxmlformats.org/officeDocument/2006/relationships/image" Target="../media/image15.png"/><Relationship Id="rId11" Type="http://schemas.openxmlformats.org/officeDocument/2006/relationships/customXml" Target="../ink/ink10.xml"/><Relationship Id="rId5" Type="http://schemas.openxmlformats.org/officeDocument/2006/relationships/customXml" Target="../ink/ink7.xml"/><Relationship Id="rId10"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customXml" Target="../ink/ink9.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hyperlink" Target="https://doi.org/10.1016/j.envsci.2020.05.005" TargetMode="Externa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hyperlink" Target="https://www.imf.org/en/Publications/fandd/issues/2019/12/natures-solution-to-climate-change-chami" TargetMode="External"/><Relationship Id="rId2" Type="http://schemas.openxmlformats.org/officeDocument/2006/relationships/hyperlink" Target="https://www.imf.org/en/Publications/fandd/issues/2020/09/how-african-elephants-fight-climate-change-ralph-chami" TargetMode="Externa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7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71008" y="762436"/>
            <a:ext cx="5886876" cy="1208498"/>
          </a:xfrm>
          <a:solidFill>
            <a:schemeClr val="accent3">
              <a:lumMod val="60000"/>
              <a:lumOff val="40000"/>
            </a:schemeClr>
          </a:solidFill>
        </p:spPr>
        <p:txBody>
          <a:bodyPr>
            <a:normAutofit/>
          </a:bodyPr>
          <a:lstStyle/>
          <a:p>
            <a:r>
              <a:rPr lang="en-US" i="1" dirty="0">
                <a:solidFill>
                  <a:schemeClr val="accent6">
                    <a:lumMod val="75000"/>
                  </a:schemeClr>
                </a:solidFill>
              </a:rPr>
              <a:t>Having a whale of a time with transformative change</a:t>
            </a:r>
          </a:p>
        </p:txBody>
      </p:sp>
      <p:sp>
        <p:nvSpPr>
          <p:cNvPr id="3" name="TextBox 2">
            <a:extLst>
              <a:ext uri="{FF2B5EF4-FFF2-40B4-BE49-F238E27FC236}">
                <a16:creationId xmlns:a16="http://schemas.microsoft.com/office/drawing/2014/main" id="{082D3A24-222E-814A-0657-2159DEAD7652}"/>
              </a:ext>
            </a:extLst>
          </p:cNvPr>
          <p:cNvSpPr txBox="1"/>
          <p:nvPr/>
        </p:nvSpPr>
        <p:spPr>
          <a:xfrm>
            <a:off x="130183" y="5288340"/>
            <a:ext cx="2325893" cy="646331"/>
          </a:xfrm>
          <a:prstGeom prst="rect">
            <a:avLst/>
          </a:prstGeom>
          <a:noFill/>
        </p:spPr>
        <p:txBody>
          <a:bodyPr wrap="none" rtlCol="0">
            <a:spAutoFit/>
          </a:bodyPr>
          <a:lstStyle/>
          <a:p>
            <a:r>
              <a:rPr lang="en-AU" b="1" dirty="0">
                <a:solidFill>
                  <a:srgbClr val="0066FF"/>
                </a:solidFill>
              </a:rPr>
              <a:t>Peter Bridgewater</a:t>
            </a:r>
          </a:p>
          <a:p>
            <a:r>
              <a:rPr lang="en-AU" b="1" dirty="0">
                <a:solidFill>
                  <a:srgbClr val="0066FF"/>
                </a:solidFill>
              </a:rPr>
              <a:t>University of Canberra</a:t>
            </a:r>
          </a:p>
        </p:txBody>
      </p:sp>
      <p:sp>
        <p:nvSpPr>
          <p:cNvPr id="5" name="TextBox 4">
            <a:extLst>
              <a:ext uri="{FF2B5EF4-FFF2-40B4-BE49-F238E27FC236}">
                <a16:creationId xmlns:a16="http://schemas.microsoft.com/office/drawing/2014/main" id="{032672D9-FEA5-75E3-84A6-BAC85D237B86}"/>
              </a:ext>
            </a:extLst>
          </p:cNvPr>
          <p:cNvSpPr txBox="1"/>
          <p:nvPr/>
        </p:nvSpPr>
        <p:spPr>
          <a:xfrm>
            <a:off x="4532389" y="5288340"/>
            <a:ext cx="4594123" cy="1569660"/>
          </a:xfrm>
          <a:prstGeom prst="rect">
            <a:avLst/>
          </a:prstGeom>
          <a:solidFill>
            <a:schemeClr val="accent5">
              <a:lumMod val="60000"/>
              <a:lumOff val="40000"/>
            </a:schemeClr>
          </a:solidFill>
        </p:spPr>
        <p:txBody>
          <a:bodyPr wrap="square">
            <a:spAutoFit/>
          </a:bodyPr>
          <a:lstStyle/>
          <a:p>
            <a:r>
              <a:rPr lang="en-US" sz="3200" dirty="0" err="1">
                <a:solidFill>
                  <a:srgbClr val="E67A29"/>
                </a:solidFill>
              </a:rPr>
              <a:t>Alternet</a:t>
            </a:r>
            <a:r>
              <a:rPr lang="en-US" sz="3200" dirty="0">
                <a:solidFill>
                  <a:srgbClr val="E67A29"/>
                </a:solidFill>
              </a:rPr>
              <a:t> ‘22</a:t>
            </a:r>
          </a:p>
          <a:p>
            <a:r>
              <a:rPr lang="en-US" sz="3200" dirty="0">
                <a:solidFill>
                  <a:srgbClr val="E67A29"/>
                </a:solidFill>
              </a:rPr>
              <a:t>Transformative Changes </a:t>
            </a:r>
            <a:br>
              <a:rPr lang="en-US" sz="3200" dirty="0">
                <a:solidFill>
                  <a:srgbClr val="E67A29"/>
                </a:solidFill>
              </a:rPr>
            </a:br>
            <a:r>
              <a:rPr lang="en-US" sz="3200" dirty="0">
                <a:solidFill>
                  <a:srgbClr val="E67A29"/>
                </a:solidFill>
              </a:rPr>
              <a:t>for Biodiversity and Health</a:t>
            </a:r>
            <a:endParaRPr lang="en-AU" sz="3200" dirty="0">
              <a:solidFill>
                <a:srgbClr val="E67A29"/>
              </a:solidFill>
            </a:endParaRPr>
          </a:p>
        </p:txBody>
      </p:sp>
      <p:sp>
        <p:nvSpPr>
          <p:cNvPr id="6" name="TextBox 5">
            <a:extLst>
              <a:ext uri="{FF2B5EF4-FFF2-40B4-BE49-F238E27FC236}">
                <a16:creationId xmlns:a16="http://schemas.microsoft.com/office/drawing/2014/main" id="{DB4A9546-BA0E-3DA1-73FF-4D069E450170}"/>
              </a:ext>
            </a:extLst>
          </p:cNvPr>
          <p:cNvSpPr txBox="1"/>
          <p:nvPr/>
        </p:nvSpPr>
        <p:spPr>
          <a:xfrm>
            <a:off x="87190" y="6469004"/>
            <a:ext cx="2367636" cy="369332"/>
          </a:xfrm>
          <a:prstGeom prst="rect">
            <a:avLst/>
          </a:prstGeom>
          <a:blipFill>
            <a:blip r:embed="rId3">
              <a:alphaModFix amt="78000"/>
            </a:blip>
            <a:tile tx="0" ty="0" sx="100000" sy="100000" flip="none" algn="tl"/>
          </a:blipFill>
        </p:spPr>
        <p:txBody>
          <a:bodyPr wrap="none" rtlCol="0">
            <a:spAutoFit/>
          </a:bodyPr>
          <a:lstStyle/>
          <a:p>
            <a:r>
              <a:rPr lang="en-AU" b="0" i="1" dirty="0">
                <a:effectLst/>
                <a:latin typeface="OpenSansRegular"/>
              </a:rPr>
              <a:t>Balaenoptera musculus</a:t>
            </a:r>
            <a:endParaRPr lang="en-AU" dirty="0"/>
          </a:p>
        </p:txBody>
      </p:sp>
    </p:spTree>
    <p:extLst>
      <p:ext uri="{BB962C8B-B14F-4D97-AF65-F5344CB8AC3E}">
        <p14:creationId xmlns:p14="http://schemas.microsoft.com/office/powerpoint/2010/main" val="4257993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453456F-ABAC-459A-9BE7-E5E4242CDFA9}"/>
              </a:ext>
            </a:extLst>
          </p:cNvPr>
          <p:cNvSpPr>
            <a:spLocks noGrp="1"/>
          </p:cNvSpPr>
          <p:nvPr>
            <p:ph type="sldNum" sz="quarter" idx="12"/>
          </p:nvPr>
        </p:nvSpPr>
        <p:spPr/>
        <p:txBody>
          <a:bodyPr/>
          <a:lstStyle/>
          <a:p>
            <a:fld id="{72B1DA50-9CDF-674D-ABF9-B3DB44414AAD}" type="slidenum">
              <a:rPr lang="en-US" smtClean="0"/>
              <a:pPr/>
              <a:t>2</a:t>
            </a:fld>
            <a:endParaRPr lang="en-US" dirty="0"/>
          </a:p>
        </p:txBody>
      </p:sp>
      <p:pic>
        <p:nvPicPr>
          <p:cNvPr id="4" name="Picture 3">
            <a:extLst>
              <a:ext uri="{FF2B5EF4-FFF2-40B4-BE49-F238E27FC236}">
                <a16:creationId xmlns:a16="http://schemas.microsoft.com/office/drawing/2014/main" id="{66885884-E875-42C3-B0DB-7E1708D5C756}"/>
              </a:ext>
            </a:extLst>
          </p:cNvPr>
          <p:cNvPicPr>
            <a:picLocks noChangeAspect="1"/>
          </p:cNvPicPr>
          <p:nvPr/>
        </p:nvPicPr>
        <p:blipFill>
          <a:blip r:embed="rId2"/>
          <a:stretch>
            <a:fillRect/>
          </a:stretch>
        </p:blipFill>
        <p:spPr>
          <a:xfrm>
            <a:off x="6255744" y="2667284"/>
            <a:ext cx="2773920" cy="4054191"/>
          </a:xfrm>
          <a:prstGeom prst="rect">
            <a:avLst/>
          </a:prstGeom>
        </p:spPr>
      </p:pic>
      <p:sp>
        <p:nvSpPr>
          <p:cNvPr id="5" name="Rectangle 4">
            <a:extLst>
              <a:ext uri="{FF2B5EF4-FFF2-40B4-BE49-F238E27FC236}">
                <a16:creationId xmlns:a16="http://schemas.microsoft.com/office/drawing/2014/main" id="{F74A820A-816E-4830-8B21-A7A444A235B3}"/>
              </a:ext>
            </a:extLst>
          </p:cNvPr>
          <p:cNvSpPr/>
          <p:nvPr/>
        </p:nvSpPr>
        <p:spPr>
          <a:xfrm>
            <a:off x="374471" y="259442"/>
            <a:ext cx="7982948" cy="5755422"/>
          </a:xfrm>
          <a:prstGeom prst="rect">
            <a:avLst/>
          </a:prstGeom>
        </p:spPr>
        <p:txBody>
          <a:bodyPr wrap="square">
            <a:spAutoFit/>
          </a:bodyPr>
          <a:lstStyle/>
          <a:p>
            <a:pPr lvl="0" algn="ctr"/>
            <a:r>
              <a:rPr lang="en-GB" sz="2400" dirty="0">
                <a:solidFill>
                  <a:srgbClr val="0066FF"/>
                </a:solidFill>
              </a:rPr>
              <a:t>GLOBAL CONTEXT 1.</a:t>
            </a:r>
          </a:p>
          <a:p>
            <a:pPr lvl="0"/>
            <a:endParaRPr lang="en-GB" sz="2400" dirty="0">
              <a:solidFill>
                <a:prstClr val="black"/>
              </a:solidFill>
            </a:endParaRPr>
          </a:p>
          <a:p>
            <a:pPr lvl="0"/>
            <a:r>
              <a:rPr lang="en-GB" sz="2400" dirty="0">
                <a:solidFill>
                  <a:prstClr val="black"/>
                </a:solidFill>
              </a:rPr>
              <a:t>The World Economic Forum Global Risks Report for 2019 BC* featured, </a:t>
            </a:r>
            <a:r>
              <a:rPr lang="en-GB" sz="2400" i="1" dirty="0">
                <a:solidFill>
                  <a:prstClr val="black"/>
                </a:solidFill>
              </a:rPr>
              <a:t>inter alia</a:t>
            </a:r>
            <a:r>
              <a:rPr lang="en-GB" sz="2400" dirty="0">
                <a:solidFill>
                  <a:prstClr val="black"/>
                </a:solidFill>
              </a:rPr>
              <a:t>, </a:t>
            </a:r>
            <a:r>
              <a:rPr lang="en-GB" sz="2400" dirty="0">
                <a:solidFill>
                  <a:srgbClr val="8064A2">
                    <a:lumMod val="50000"/>
                  </a:srgbClr>
                </a:solidFill>
              </a:rPr>
              <a:t>biodiversity loss and ecosystem collapse</a:t>
            </a:r>
            <a:r>
              <a:rPr lang="en-GB" sz="2400" dirty="0">
                <a:solidFill>
                  <a:prstClr val="black"/>
                </a:solidFill>
              </a:rPr>
              <a:t>.</a:t>
            </a:r>
          </a:p>
          <a:p>
            <a:pPr lvl="0"/>
            <a:endParaRPr lang="en-GB" sz="2400" dirty="0">
              <a:solidFill>
                <a:prstClr val="black"/>
              </a:solidFill>
            </a:endParaRPr>
          </a:p>
          <a:p>
            <a:pPr lvl="0"/>
            <a:r>
              <a:rPr lang="en-GB" sz="2400" i="1" dirty="0">
                <a:solidFill>
                  <a:prstClr val="black"/>
                </a:solidFill>
              </a:rPr>
              <a:t>“This means there is a </a:t>
            </a:r>
            <a:r>
              <a:rPr lang="en-GB" sz="2400" i="1" dirty="0">
                <a:solidFill>
                  <a:schemeClr val="accent3">
                    <a:lumMod val="75000"/>
                  </a:schemeClr>
                </a:solidFill>
              </a:rPr>
              <a:t>vital need for clear, </a:t>
            </a:r>
            <a:r>
              <a:rPr lang="en-GB" sz="2400" i="1" dirty="0">
                <a:solidFill>
                  <a:srgbClr val="CC00CC"/>
                </a:solidFill>
              </a:rPr>
              <a:t>unambiguous</a:t>
            </a:r>
            <a:r>
              <a:rPr lang="en-GB" sz="2400" i="1" dirty="0">
                <a:solidFill>
                  <a:schemeClr val="accent3">
                    <a:lumMod val="75000"/>
                  </a:schemeClr>
                </a:solidFill>
              </a:rPr>
              <a:t> advice</a:t>
            </a:r>
            <a:r>
              <a:rPr lang="en-GB" sz="2400" i="1" dirty="0">
                <a:solidFill>
                  <a:prstClr val="black"/>
                </a:solidFill>
              </a:rPr>
              <a:t> on the status of, and drivers that </a:t>
            </a:r>
            <a:br>
              <a:rPr lang="en-GB" sz="2400" i="1" dirty="0">
                <a:solidFill>
                  <a:prstClr val="black"/>
                </a:solidFill>
              </a:rPr>
            </a:br>
            <a:r>
              <a:rPr lang="en-GB" sz="2400" i="1" dirty="0">
                <a:solidFill>
                  <a:prstClr val="black"/>
                </a:solidFill>
              </a:rPr>
              <a:t>change the status of biodiversity </a:t>
            </a:r>
            <a:br>
              <a:rPr lang="en-GB" sz="2400" i="1" dirty="0">
                <a:solidFill>
                  <a:prstClr val="black"/>
                </a:solidFill>
              </a:rPr>
            </a:br>
            <a:r>
              <a:rPr lang="en-GB" sz="2400" i="1" dirty="0">
                <a:solidFill>
                  <a:prstClr val="black"/>
                </a:solidFill>
              </a:rPr>
              <a:t>and ecosystem services </a:t>
            </a:r>
            <a:r>
              <a:rPr lang="en-GB" sz="2400" i="1" dirty="0">
                <a:solidFill>
                  <a:srgbClr val="F79646">
                    <a:lumMod val="75000"/>
                  </a:srgbClr>
                </a:solidFill>
              </a:rPr>
              <a:t>and </a:t>
            </a:r>
            <a:br>
              <a:rPr lang="en-GB" sz="2400" i="1" dirty="0">
                <a:solidFill>
                  <a:srgbClr val="F79646">
                    <a:lumMod val="75000"/>
                  </a:srgbClr>
                </a:solidFill>
              </a:rPr>
            </a:br>
            <a:r>
              <a:rPr lang="en-GB" sz="2400" i="1" dirty="0">
                <a:solidFill>
                  <a:srgbClr val="F79646">
                    <a:lumMod val="75000"/>
                  </a:srgbClr>
                </a:solidFill>
              </a:rPr>
              <a:t>importantly options and solutions to </a:t>
            </a:r>
            <a:br>
              <a:rPr lang="en-GB" sz="2400" i="1" dirty="0">
                <a:solidFill>
                  <a:srgbClr val="F79646">
                    <a:lumMod val="75000"/>
                  </a:srgbClr>
                </a:solidFill>
              </a:rPr>
            </a:br>
            <a:r>
              <a:rPr lang="en-GB" sz="2400" i="1" dirty="0">
                <a:solidFill>
                  <a:srgbClr val="F79646">
                    <a:lumMod val="75000"/>
                  </a:srgbClr>
                </a:solidFill>
              </a:rPr>
              <a:t>address these challenges in an </a:t>
            </a:r>
            <a:br>
              <a:rPr lang="en-GB" sz="2400" i="1" dirty="0">
                <a:solidFill>
                  <a:srgbClr val="F79646">
                    <a:lumMod val="75000"/>
                  </a:srgbClr>
                </a:solidFill>
              </a:rPr>
            </a:br>
            <a:r>
              <a:rPr lang="en-GB" sz="2400" i="1" dirty="0">
                <a:solidFill>
                  <a:srgbClr val="F79646">
                    <a:lumMod val="75000"/>
                  </a:srgbClr>
                </a:solidFill>
              </a:rPr>
              <a:t>integrated way to achieve </a:t>
            </a:r>
            <a:br>
              <a:rPr lang="en-GB" sz="2400" i="1" dirty="0">
                <a:solidFill>
                  <a:srgbClr val="F79646">
                    <a:lumMod val="75000"/>
                  </a:srgbClr>
                </a:solidFill>
              </a:rPr>
            </a:br>
            <a:r>
              <a:rPr lang="en-GB" sz="2400" i="1" dirty="0">
                <a:solidFill>
                  <a:srgbClr val="F79646">
                    <a:lumMod val="75000"/>
                  </a:srgbClr>
                </a:solidFill>
              </a:rPr>
              <a:t>sustainable development.” </a:t>
            </a:r>
          </a:p>
          <a:p>
            <a:pPr lvl="0"/>
            <a:endParaRPr lang="en-GB" sz="2400" i="1" dirty="0">
              <a:solidFill>
                <a:srgbClr val="F79646">
                  <a:lumMod val="75000"/>
                </a:srgbClr>
              </a:solidFill>
            </a:endParaRPr>
          </a:p>
          <a:p>
            <a:pPr lvl="0"/>
            <a:r>
              <a:rPr lang="en-GB" sz="3200" i="1" dirty="0">
                <a:solidFill>
                  <a:srgbClr val="CC00CC"/>
                </a:solidFill>
              </a:rPr>
              <a:t>In 2022 Biodiversity loss rose to #3</a:t>
            </a:r>
            <a:r>
              <a:rPr lang="en-GB" sz="3200" i="1" dirty="0">
                <a:solidFill>
                  <a:srgbClr val="F79646">
                    <a:lumMod val="75000"/>
                  </a:srgbClr>
                </a:solidFill>
              </a:rPr>
              <a:t>.</a:t>
            </a:r>
            <a:endParaRPr lang="en-AU" sz="3200" i="1" dirty="0">
              <a:solidFill>
                <a:srgbClr val="F79646">
                  <a:lumMod val="75000"/>
                </a:srgbClr>
              </a:solidFill>
            </a:endParaRPr>
          </a:p>
        </p:txBody>
      </p:sp>
      <p:sp>
        <p:nvSpPr>
          <p:cNvPr id="2" name="TextBox 1">
            <a:extLst>
              <a:ext uri="{FF2B5EF4-FFF2-40B4-BE49-F238E27FC236}">
                <a16:creationId xmlns:a16="http://schemas.microsoft.com/office/drawing/2014/main" id="{2A618CE5-B384-9D6D-C5DD-AD1ED4EF0724}"/>
              </a:ext>
            </a:extLst>
          </p:cNvPr>
          <p:cNvSpPr txBox="1"/>
          <p:nvPr/>
        </p:nvSpPr>
        <p:spPr>
          <a:xfrm>
            <a:off x="1150374" y="6169580"/>
            <a:ext cx="1609993" cy="369332"/>
          </a:xfrm>
          <a:prstGeom prst="rect">
            <a:avLst/>
          </a:prstGeom>
          <a:noFill/>
        </p:spPr>
        <p:txBody>
          <a:bodyPr wrap="none" rtlCol="0">
            <a:spAutoFit/>
          </a:bodyPr>
          <a:lstStyle/>
          <a:p>
            <a:r>
              <a:rPr lang="en-AU" dirty="0"/>
              <a:t>*Before Covid..</a:t>
            </a:r>
          </a:p>
        </p:txBody>
      </p:sp>
    </p:spTree>
    <p:extLst>
      <p:ext uri="{BB962C8B-B14F-4D97-AF65-F5344CB8AC3E}">
        <p14:creationId xmlns:p14="http://schemas.microsoft.com/office/powerpoint/2010/main" val="1266317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453456F-ABAC-459A-9BE7-E5E4242CDFA9}"/>
              </a:ext>
            </a:extLst>
          </p:cNvPr>
          <p:cNvSpPr>
            <a:spLocks noGrp="1"/>
          </p:cNvSpPr>
          <p:nvPr>
            <p:ph type="sldNum" sz="quarter" idx="12"/>
          </p:nvPr>
        </p:nvSpPr>
        <p:spPr/>
        <p:txBody>
          <a:bodyPr/>
          <a:lstStyle/>
          <a:p>
            <a:fld id="{72B1DA50-9CDF-674D-ABF9-B3DB44414AAD}" type="slidenum">
              <a:rPr lang="en-US" smtClean="0"/>
              <a:pPr/>
              <a:t>3</a:t>
            </a:fld>
            <a:endParaRPr lang="en-US" dirty="0"/>
          </a:p>
        </p:txBody>
      </p:sp>
      <p:sp>
        <p:nvSpPr>
          <p:cNvPr id="5" name="Rectangle 4">
            <a:extLst>
              <a:ext uri="{FF2B5EF4-FFF2-40B4-BE49-F238E27FC236}">
                <a16:creationId xmlns:a16="http://schemas.microsoft.com/office/drawing/2014/main" id="{F74A820A-816E-4830-8B21-A7A444A235B3}"/>
              </a:ext>
            </a:extLst>
          </p:cNvPr>
          <p:cNvSpPr/>
          <p:nvPr/>
        </p:nvSpPr>
        <p:spPr>
          <a:xfrm>
            <a:off x="600613" y="247708"/>
            <a:ext cx="5310789" cy="830997"/>
          </a:xfrm>
          <a:prstGeom prst="rect">
            <a:avLst/>
          </a:prstGeom>
        </p:spPr>
        <p:txBody>
          <a:bodyPr wrap="square">
            <a:spAutoFit/>
          </a:bodyPr>
          <a:lstStyle/>
          <a:p>
            <a:pPr lvl="0" algn="ctr"/>
            <a:r>
              <a:rPr lang="en-GB" sz="2400" dirty="0">
                <a:solidFill>
                  <a:srgbClr val="0066FF"/>
                </a:solidFill>
              </a:rPr>
              <a:t>GLOBAL CONTEXT 2.</a:t>
            </a:r>
          </a:p>
          <a:p>
            <a:pPr lvl="0"/>
            <a:endParaRPr lang="en-GB" sz="2400" dirty="0">
              <a:solidFill>
                <a:prstClr val="black"/>
              </a:solidFill>
            </a:endParaRPr>
          </a:p>
        </p:txBody>
      </p:sp>
      <p:pic>
        <p:nvPicPr>
          <p:cNvPr id="6" name="Picture 5">
            <a:extLst>
              <a:ext uri="{FF2B5EF4-FFF2-40B4-BE49-F238E27FC236}">
                <a16:creationId xmlns:a16="http://schemas.microsoft.com/office/drawing/2014/main" id="{14F2C54F-C488-4C64-AE3A-C49F88D118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52739" y="4925961"/>
            <a:ext cx="3091262" cy="1932039"/>
          </a:xfrm>
          <a:prstGeom prst="rect">
            <a:avLst/>
          </a:prstGeom>
        </p:spPr>
      </p:pic>
      <p:sp>
        <p:nvSpPr>
          <p:cNvPr id="7" name="Rectangle 6">
            <a:extLst>
              <a:ext uri="{FF2B5EF4-FFF2-40B4-BE49-F238E27FC236}">
                <a16:creationId xmlns:a16="http://schemas.microsoft.com/office/drawing/2014/main" id="{645E45BA-C565-438F-9165-51B35CAAA5A0}"/>
              </a:ext>
            </a:extLst>
          </p:cNvPr>
          <p:cNvSpPr/>
          <p:nvPr/>
        </p:nvSpPr>
        <p:spPr>
          <a:xfrm>
            <a:off x="344129" y="920621"/>
            <a:ext cx="7762568" cy="5139869"/>
          </a:xfrm>
          <a:prstGeom prst="rect">
            <a:avLst/>
          </a:prstGeom>
          <a:scene3d>
            <a:camera prst="orthographicFront"/>
            <a:lightRig rig="threePt" dir="t"/>
          </a:scene3d>
          <a:sp3d>
            <a:bevelT/>
          </a:sp3d>
        </p:spPr>
        <p:txBody>
          <a:bodyPr wrap="square">
            <a:spAutoFit/>
          </a:bodyPr>
          <a:lstStyle/>
          <a:p>
            <a:pPr marL="285750" lvl="0" indent="-285750" defTabSz="342900">
              <a:buFont typeface="Wingdings" panose="05000000000000000000" pitchFamily="2" charset="2"/>
              <a:buChar char="v"/>
            </a:pPr>
            <a:r>
              <a:rPr lang="en-GB" sz="2400" dirty="0">
                <a:latin typeface="Trebuchet MS" panose="020B0603020202020204" pitchFamily="34" charset="0"/>
              </a:rPr>
              <a:t>Nature can be </a:t>
            </a:r>
            <a:r>
              <a:rPr lang="en-GB" sz="2400" dirty="0">
                <a:solidFill>
                  <a:schemeClr val="accent6">
                    <a:lumMod val="50000"/>
                  </a:schemeClr>
                </a:solidFill>
                <a:latin typeface="Trebuchet MS" panose="020B0603020202020204" pitchFamily="34" charset="0"/>
              </a:rPr>
              <a:t>conserved, restored and used sustainably </a:t>
            </a:r>
            <a:r>
              <a:rPr lang="en-GB" sz="2400" dirty="0">
                <a:latin typeface="Trebuchet MS" panose="020B0603020202020204" pitchFamily="34" charset="0"/>
              </a:rPr>
              <a:t>while simultaneously meeting other global societal goals through </a:t>
            </a:r>
            <a:r>
              <a:rPr lang="en-GB" sz="2400" dirty="0">
                <a:solidFill>
                  <a:srgbClr val="0066FF"/>
                </a:solidFill>
                <a:latin typeface="Trebuchet MS" panose="020B0603020202020204" pitchFamily="34" charset="0"/>
              </a:rPr>
              <a:t>urgent and concerted efforts fostering </a:t>
            </a:r>
            <a:r>
              <a:rPr lang="en-GB" sz="2400" dirty="0">
                <a:solidFill>
                  <a:srgbClr val="CC00CC"/>
                </a:solidFill>
                <a:effectLst>
                  <a:glow rad="228600">
                    <a:schemeClr val="accent4">
                      <a:satMod val="175000"/>
                      <a:alpha val="40000"/>
                    </a:schemeClr>
                  </a:glow>
                  <a:innerShdw blurRad="63500" dist="50800" dir="18900000">
                    <a:prstClr val="black">
                      <a:alpha val="50000"/>
                    </a:prstClr>
                  </a:innerShdw>
                </a:effectLst>
                <a:latin typeface="Trebuchet MS" panose="020B0603020202020204" pitchFamily="34" charset="0"/>
              </a:rPr>
              <a:t>transformative change</a:t>
            </a:r>
            <a:r>
              <a:rPr lang="en-GB" sz="2000" dirty="0">
                <a:solidFill>
                  <a:srgbClr val="0066FF"/>
                </a:solidFill>
                <a:latin typeface="Trebuchet MS" panose="020B0603020202020204" pitchFamily="34" charset="0"/>
              </a:rPr>
              <a:t>;</a:t>
            </a:r>
            <a:br>
              <a:rPr lang="en-GB" sz="2000" dirty="0">
                <a:solidFill>
                  <a:prstClr val="black"/>
                </a:solidFill>
                <a:latin typeface="Trebuchet MS" panose="020B0603020202020204" pitchFamily="34" charset="0"/>
              </a:rPr>
            </a:br>
            <a:endParaRPr lang="en-GB" sz="2000" dirty="0">
              <a:solidFill>
                <a:prstClr val="black"/>
              </a:solidFill>
              <a:latin typeface="Trebuchet MS" panose="020B0603020202020204" pitchFamily="34" charset="0"/>
            </a:endParaRPr>
          </a:p>
          <a:p>
            <a:pPr marL="285750" lvl="0" indent="-285750" defTabSz="342900">
              <a:buFont typeface="Wingdings" panose="05000000000000000000" pitchFamily="2" charset="2"/>
              <a:buChar char="v"/>
            </a:pPr>
            <a:r>
              <a:rPr lang="en-GB" sz="2400" dirty="0">
                <a:solidFill>
                  <a:prstClr val="black"/>
                </a:solidFill>
                <a:latin typeface="Trebuchet MS" panose="020B0603020202020204" pitchFamily="34" charset="0"/>
              </a:rPr>
              <a:t>Nature is generally </a:t>
            </a:r>
            <a:r>
              <a:rPr lang="en-GB" sz="2400" dirty="0">
                <a:solidFill>
                  <a:srgbClr val="00B050"/>
                </a:solidFill>
                <a:latin typeface="Trebuchet MS" panose="020B0603020202020204" pitchFamily="34" charset="0"/>
              </a:rPr>
              <a:t>declining less rapidly in indigenous peoples’ land than in other lands</a:t>
            </a:r>
            <a:r>
              <a:rPr lang="en-GB" sz="2400" dirty="0">
                <a:solidFill>
                  <a:prstClr val="black"/>
                </a:solidFill>
                <a:latin typeface="Trebuchet MS" panose="020B0603020202020204" pitchFamily="34" charset="0"/>
              </a:rPr>
              <a:t>, but is nevertheless declining, as is the knowledge of how to manage it. </a:t>
            </a:r>
          </a:p>
          <a:p>
            <a:pPr marL="285750" lvl="0" indent="-285750" defTabSz="342900">
              <a:buFont typeface="Wingdings" panose="05000000000000000000" pitchFamily="2" charset="2"/>
              <a:buChar char="v"/>
            </a:pPr>
            <a:endParaRPr lang="en-GB" sz="2000" dirty="0">
              <a:solidFill>
                <a:prstClr val="black"/>
              </a:solidFill>
              <a:latin typeface="Trebuchet MS" panose="020B0603020202020204" pitchFamily="34" charset="0"/>
            </a:endParaRPr>
          </a:p>
          <a:p>
            <a:pPr marL="285750" lvl="0" indent="-285750" defTabSz="342900">
              <a:buFont typeface="Wingdings" panose="05000000000000000000" pitchFamily="2" charset="2"/>
              <a:buChar char="v"/>
            </a:pPr>
            <a:r>
              <a:rPr lang="en-GB" sz="2400" dirty="0">
                <a:solidFill>
                  <a:srgbClr val="CC00CC"/>
                </a:solidFill>
                <a:latin typeface="Trebuchet MS" panose="020B0603020202020204" pitchFamily="34" charset="0"/>
              </a:rPr>
              <a:t>Human-induced changes are creating 	conditions for fast biological evolution </a:t>
            </a:r>
            <a:r>
              <a:rPr lang="en-GB" sz="2400" dirty="0">
                <a:latin typeface="Trebuchet MS" panose="020B0603020202020204" pitchFamily="34" charset="0"/>
              </a:rPr>
              <a:t>– 	so rapid </a:t>
            </a:r>
            <a:br>
              <a:rPr lang="en-GB" sz="2400" dirty="0">
                <a:latin typeface="Trebuchet MS" panose="020B0603020202020204" pitchFamily="34" charset="0"/>
              </a:rPr>
            </a:br>
            <a:r>
              <a:rPr lang="en-GB" sz="2400" dirty="0">
                <a:latin typeface="Trebuchet MS" panose="020B0603020202020204" pitchFamily="34" charset="0"/>
              </a:rPr>
              <a:t>that its effects can be seen in only a </a:t>
            </a:r>
            <a:br>
              <a:rPr lang="en-GB" sz="2400" dirty="0">
                <a:latin typeface="Trebuchet MS" panose="020B0603020202020204" pitchFamily="34" charset="0"/>
              </a:rPr>
            </a:br>
            <a:r>
              <a:rPr lang="en-GB" sz="2400" dirty="0">
                <a:latin typeface="Trebuchet MS" panose="020B0603020202020204" pitchFamily="34" charset="0"/>
              </a:rPr>
              <a:t>few years or even more quickly. </a:t>
            </a:r>
            <a:endParaRPr lang="en-GB" sz="2400" dirty="0">
              <a:solidFill>
                <a:prstClr val="black"/>
              </a:solidFill>
              <a:latin typeface="Trebuchet MS" panose="020B0603020202020204" pitchFamily="34" charset="0"/>
            </a:endParaRPr>
          </a:p>
        </p:txBody>
      </p:sp>
    </p:spTree>
    <p:extLst>
      <p:ext uri="{BB962C8B-B14F-4D97-AF65-F5344CB8AC3E}">
        <p14:creationId xmlns:p14="http://schemas.microsoft.com/office/powerpoint/2010/main" val="2625312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CAC9A7-22E7-C8E3-9246-36E0EA500E12}"/>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F106C891-7E25-560F-ED51-01A4EA2BD1D9}"/>
              </a:ext>
            </a:extLst>
          </p:cNvPr>
          <p:cNvSpPr>
            <a:spLocks noGrp="1"/>
          </p:cNvSpPr>
          <p:nvPr>
            <p:ph type="sldNum" sz="quarter" idx="12"/>
          </p:nvPr>
        </p:nvSpPr>
        <p:spPr/>
        <p:txBody>
          <a:bodyPr/>
          <a:lstStyle/>
          <a:p>
            <a:fld id="{72B1DA50-9CDF-674D-ABF9-B3DB44414AAD}" type="slidenum">
              <a:rPr lang="en-US" smtClean="0"/>
              <a:pPr/>
              <a:t>4</a:t>
            </a:fld>
            <a:endParaRPr lang="en-US" dirty="0"/>
          </a:p>
        </p:txBody>
      </p:sp>
      <p:sp>
        <p:nvSpPr>
          <p:cNvPr id="5" name="TextBox 4">
            <a:extLst>
              <a:ext uri="{FF2B5EF4-FFF2-40B4-BE49-F238E27FC236}">
                <a16:creationId xmlns:a16="http://schemas.microsoft.com/office/drawing/2014/main" id="{BBE2564E-E3E2-C44B-E672-F541F290EAC4}"/>
              </a:ext>
            </a:extLst>
          </p:cNvPr>
          <p:cNvSpPr txBox="1"/>
          <p:nvPr/>
        </p:nvSpPr>
        <p:spPr>
          <a:xfrm>
            <a:off x="422787" y="136525"/>
            <a:ext cx="7678994" cy="6658233"/>
          </a:xfrm>
          <a:prstGeom prst="rect">
            <a:avLst/>
          </a:prstGeom>
          <a:noFill/>
        </p:spPr>
        <p:txBody>
          <a:bodyPr wrap="square">
            <a:spAutoFit/>
          </a:bodyPr>
          <a:lstStyle/>
          <a:p>
            <a:pPr>
              <a:spcBef>
                <a:spcPts val="1200"/>
              </a:spcBef>
              <a:spcAft>
                <a:spcPts val="750"/>
              </a:spcAft>
            </a:pPr>
            <a:r>
              <a:rPr lang="en-AU" sz="2800" spc="15" dirty="0">
                <a:solidFill>
                  <a:srgbClr val="222222"/>
                </a:solidFill>
                <a:effectLst/>
                <a:latin typeface="Georgia" panose="02040502050405020303" pitchFamily="18" charset="0"/>
                <a:ea typeface="Calibri" panose="020F0502020204030204" pitchFamily="34" charset="0"/>
              </a:rPr>
              <a:t>			</a:t>
            </a:r>
            <a:r>
              <a:rPr lang="en-AU" sz="3200" spc="15" dirty="0">
                <a:solidFill>
                  <a:srgbClr val="222222"/>
                </a:solidFill>
                <a:effectLst/>
                <a:latin typeface="Georgia" panose="02040502050405020303" pitchFamily="18" charset="0"/>
                <a:ea typeface="Calibri" panose="020F0502020204030204" pitchFamily="34" charset="0"/>
              </a:rPr>
              <a:t>First, some good news…</a:t>
            </a:r>
          </a:p>
          <a:p>
            <a:pPr>
              <a:spcBef>
                <a:spcPts val="1200"/>
              </a:spcBef>
              <a:spcAft>
                <a:spcPts val="750"/>
              </a:spcAft>
            </a:pPr>
            <a:r>
              <a:rPr lang="en-AU" sz="2800" spc="15" dirty="0">
                <a:solidFill>
                  <a:srgbClr val="222222"/>
                </a:solidFill>
                <a:effectLst/>
                <a:latin typeface="Georgia" panose="02040502050405020303" pitchFamily="18" charset="0"/>
                <a:ea typeface="Calibri" panose="020F0502020204030204" pitchFamily="34" charset="0"/>
              </a:rPr>
              <a:t>A single Fernandina Island Galápagos giant tortoise — a species thought to be extinct for 100 years — has been found. </a:t>
            </a:r>
          </a:p>
          <a:p>
            <a:pPr>
              <a:spcBef>
                <a:spcPts val="1200"/>
              </a:spcBef>
              <a:spcAft>
                <a:spcPts val="750"/>
              </a:spcAft>
            </a:pPr>
            <a:r>
              <a:rPr lang="en-AU" sz="2800" spc="15" dirty="0">
                <a:solidFill>
                  <a:srgbClr val="222222"/>
                </a:solidFill>
                <a:effectLst/>
                <a:latin typeface="Georgia" panose="02040502050405020303" pitchFamily="18" charset="0"/>
                <a:ea typeface="Calibri" panose="020F0502020204030204" pitchFamily="34" charset="0"/>
              </a:rPr>
              <a:t>The female </a:t>
            </a:r>
            <a:r>
              <a:rPr lang="en-AU" sz="2800" i="1" spc="15" dirty="0" err="1">
                <a:solidFill>
                  <a:srgbClr val="222222"/>
                </a:solidFill>
                <a:effectLst/>
                <a:latin typeface="Georgia" panose="02040502050405020303" pitchFamily="18" charset="0"/>
                <a:ea typeface="Calibri" panose="020F0502020204030204" pitchFamily="34" charset="0"/>
              </a:rPr>
              <a:t>Chelonoidis</a:t>
            </a:r>
            <a:r>
              <a:rPr lang="en-AU" sz="2800" i="1" spc="15" dirty="0">
                <a:solidFill>
                  <a:srgbClr val="222222"/>
                </a:solidFill>
                <a:effectLst/>
                <a:latin typeface="Georgia" panose="02040502050405020303" pitchFamily="18" charset="0"/>
                <a:ea typeface="Calibri" panose="020F0502020204030204" pitchFamily="34" charset="0"/>
              </a:rPr>
              <a:t> </a:t>
            </a:r>
            <a:r>
              <a:rPr lang="en-AU" sz="2800" i="1" spc="15" dirty="0" err="1">
                <a:solidFill>
                  <a:srgbClr val="222222"/>
                </a:solidFill>
                <a:effectLst/>
                <a:latin typeface="Georgia" panose="02040502050405020303" pitchFamily="18" charset="0"/>
                <a:ea typeface="Calibri" panose="020F0502020204030204" pitchFamily="34" charset="0"/>
              </a:rPr>
              <a:t>phantasticus</a:t>
            </a:r>
            <a:r>
              <a:rPr lang="en-AU" sz="2800" spc="15" dirty="0">
                <a:solidFill>
                  <a:srgbClr val="222222"/>
                </a:solidFill>
                <a:effectLst/>
                <a:latin typeface="Georgia" panose="02040502050405020303" pitchFamily="18" charset="0"/>
                <a:ea typeface="Calibri" panose="020F0502020204030204" pitchFamily="34" charset="0"/>
              </a:rPr>
              <a:t> is </a:t>
            </a:r>
            <a:r>
              <a:rPr lang="en-AU" sz="2800" u="none" strike="noStrike" spc="15" dirty="0">
                <a:solidFill>
                  <a:srgbClr val="222222"/>
                </a:solidFill>
                <a:effectLst/>
                <a:latin typeface="Georgia" panose="02040502050405020303" pitchFamily="18" charset="0"/>
                <a:ea typeface="Calibri" panose="020F0502020204030204" pitchFamily="34" charset="0"/>
              </a:rPr>
              <a:t>only the second tortoise ever to be discovered on the island</a:t>
            </a:r>
            <a:r>
              <a:rPr lang="en-AU" sz="2800" spc="15" dirty="0">
                <a:solidFill>
                  <a:srgbClr val="222222"/>
                </a:solidFill>
                <a:effectLst/>
                <a:latin typeface="Georgia" panose="02040502050405020303" pitchFamily="18" charset="0"/>
                <a:ea typeface="Calibri" panose="020F0502020204030204" pitchFamily="34" charset="0"/>
              </a:rPr>
              <a:t>, after a single male, which was collected in 1906. </a:t>
            </a:r>
          </a:p>
          <a:p>
            <a:pPr>
              <a:spcBef>
                <a:spcPts val="1200"/>
              </a:spcBef>
              <a:spcAft>
                <a:spcPts val="750"/>
              </a:spcAft>
            </a:pPr>
            <a:r>
              <a:rPr lang="en-AU" sz="2800" spc="15" dirty="0">
                <a:solidFill>
                  <a:srgbClr val="222222"/>
                </a:solidFill>
                <a:effectLst/>
                <a:latin typeface="Georgia" panose="02040502050405020303" pitchFamily="18" charset="0"/>
                <a:ea typeface="Calibri" panose="020F0502020204030204" pitchFamily="34" charset="0"/>
              </a:rPr>
              <a:t>Researchers have also found tortoise faeces on the island, which is uninhabited and difficult to access. </a:t>
            </a:r>
          </a:p>
          <a:p>
            <a:pPr>
              <a:spcBef>
                <a:spcPts val="1200"/>
              </a:spcBef>
              <a:spcAft>
                <a:spcPts val="750"/>
              </a:spcAft>
            </a:pPr>
            <a:r>
              <a:rPr lang="en-AU" sz="1600" b="0" i="0" dirty="0">
                <a:solidFill>
                  <a:srgbClr val="222222"/>
                </a:solidFill>
                <a:effectLst/>
                <a:latin typeface="-apple-system"/>
              </a:rPr>
              <a:t>Jensen, E.L., </a:t>
            </a:r>
            <a:r>
              <a:rPr lang="en-AU" sz="1600" b="0" i="1" dirty="0">
                <a:solidFill>
                  <a:srgbClr val="222222"/>
                </a:solidFill>
                <a:effectLst/>
                <a:latin typeface="-apple-system"/>
              </a:rPr>
              <a:t>et al.</a:t>
            </a:r>
            <a:r>
              <a:rPr lang="en-AU" sz="1600" b="0" i="0" dirty="0">
                <a:solidFill>
                  <a:srgbClr val="222222"/>
                </a:solidFill>
                <a:effectLst/>
                <a:latin typeface="-apple-system"/>
              </a:rPr>
              <a:t> The Galapagos giant tortoise </a:t>
            </a:r>
            <a:r>
              <a:rPr lang="en-AU" sz="1600" b="0" i="1" dirty="0" err="1">
                <a:solidFill>
                  <a:srgbClr val="222222"/>
                </a:solidFill>
                <a:effectLst/>
                <a:latin typeface="-apple-system"/>
              </a:rPr>
              <a:t>Chelonoidis</a:t>
            </a:r>
            <a:r>
              <a:rPr lang="en-AU" sz="1600" b="0" i="1" dirty="0">
                <a:solidFill>
                  <a:srgbClr val="222222"/>
                </a:solidFill>
                <a:effectLst/>
                <a:latin typeface="-apple-system"/>
              </a:rPr>
              <a:t> </a:t>
            </a:r>
            <a:r>
              <a:rPr lang="en-AU" sz="1600" b="0" i="1" dirty="0" err="1">
                <a:solidFill>
                  <a:srgbClr val="222222"/>
                </a:solidFill>
                <a:effectLst/>
                <a:latin typeface="-apple-system"/>
              </a:rPr>
              <a:t>phantasticus</a:t>
            </a:r>
            <a:r>
              <a:rPr lang="en-AU" sz="1600" b="0" i="0" dirty="0">
                <a:solidFill>
                  <a:srgbClr val="222222"/>
                </a:solidFill>
                <a:effectLst/>
                <a:latin typeface="-apple-system"/>
              </a:rPr>
              <a:t> is not extinct. </a:t>
            </a:r>
            <a:r>
              <a:rPr lang="en-AU" sz="1600" b="0" i="1" dirty="0" err="1">
                <a:solidFill>
                  <a:srgbClr val="222222"/>
                </a:solidFill>
                <a:effectLst/>
                <a:latin typeface="-apple-system"/>
              </a:rPr>
              <a:t>Commun</a:t>
            </a:r>
            <a:r>
              <a:rPr lang="en-AU" sz="1600" b="0" i="1" dirty="0">
                <a:solidFill>
                  <a:srgbClr val="222222"/>
                </a:solidFill>
                <a:effectLst/>
                <a:latin typeface="-apple-system"/>
              </a:rPr>
              <a:t> Biol</a:t>
            </a:r>
            <a:r>
              <a:rPr lang="en-AU" sz="1600" b="0" i="0" dirty="0">
                <a:solidFill>
                  <a:srgbClr val="222222"/>
                </a:solidFill>
                <a:effectLst/>
                <a:latin typeface="-apple-system"/>
              </a:rPr>
              <a:t> </a:t>
            </a:r>
            <a:r>
              <a:rPr lang="en-AU" sz="1600" b="1" i="0" dirty="0">
                <a:solidFill>
                  <a:srgbClr val="222222"/>
                </a:solidFill>
                <a:effectLst/>
                <a:latin typeface="-apple-system"/>
              </a:rPr>
              <a:t>5, </a:t>
            </a:r>
            <a:r>
              <a:rPr lang="en-AU" sz="1600" b="0" i="0" dirty="0">
                <a:solidFill>
                  <a:srgbClr val="222222"/>
                </a:solidFill>
                <a:effectLst/>
                <a:latin typeface="-apple-system"/>
              </a:rPr>
              <a:t>546 (2022). </a:t>
            </a:r>
            <a:r>
              <a:rPr lang="en-AU" sz="1600" b="0" i="0" dirty="0">
                <a:solidFill>
                  <a:srgbClr val="222222"/>
                </a:solidFill>
                <a:effectLst/>
                <a:latin typeface="-apple-system"/>
                <a:hlinkClick r:id="rId2"/>
              </a:rPr>
              <a:t>https://doi.org/10.1038/s42003-022-03483-w</a:t>
            </a:r>
            <a:r>
              <a:rPr lang="en-AU" sz="1600" b="0" i="0" dirty="0">
                <a:solidFill>
                  <a:srgbClr val="222222"/>
                </a:solidFill>
                <a:effectLst/>
                <a:latin typeface="-apple-system"/>
              </a:rPr>
              <a:t> </a:t>
            </a:r>
            <a:endParaRPr lang="en-AU" sz="1600" i="1"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883946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ABF61F6-7720-D289-D20E-8F3CB02E9283}"/>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12ACCB74-89C7-A041-B246-A2ECAD615620}"/>
              </a:ext>
            </a:extLst>
          </p:cNvPr>
          <p:cNvSpPr>
            <a:spLocks noGrp="1"/>
          </p:cNvSpPr>
          <p:nvPr>
            <p:ph type="sldNum" sz="quarter" idx="12"/>
          </p:nvPr>
        </p:nvSpPr>
        <p:spPr/>
        <p:txBody>
          <a:bodyPr/>
          <a:lstStyle/>
          <a:p>
            <a:fld id="{72B1DA50-9CDF-674D-ABF9-B3DB44414AAD}" type="slidenum">
              <a:rPr lang="en-US" smtClean="0"/>
              <a:pPr/>
              <a:t>5</a:t>
            </a:fld>
            <a:endParaRPr lang="en-US" dirty="0"/>
          </a:p>
        </p:txBody>
      </p:sp>
      <p:sp>
        <p:nvSpPr>
          <p:cNvPr id="5" name="TextBox 4">
            <a:extLst>
              <a:ext uri="{FF2B5EF4-FFF2-40B4-BE49-F238E27FC236}">
                <a16:creationId xmlns:a16="http://schemas.microsoft.com/office/drawing/2014/main" id="{11E304B3-DA44-474D-731B-F0CBEC9885C1}"/>
              </a:ext>
            </a:extLst>
          </p:cNvPr>
          <p:cNvSpPr txBox="1"/>
          <p:nvPr/>
        </p:nvSpPr>
        <p:spPr>
          <a:xfrm>
            <a:off x="142567" y="801214"/>
            <a:ext cx="8411498" cy="3970318"/>
          </a:xfrm>
          <a:prstGeom prst="rect">
            <a:avLst/>
          </a:prstGeom>
          <a:noFill/>
        </p:spPr>
        <p:txBody>
          <a:bodyPr wrap="square">
            <a:spAutoFit/>
          </a:bodyPr>
          <a:lstStyle/>
          <a:p>
            <a:r>
              <a:rPr lang="en-US" sz="2800" dirty="0"/>
              <a:t>Oxford dictionary definition of </a:t>
            </a:r>
            <a:r>
              <a:rPr lang="en-US" sz="2800" dirty="0">
                <a:solidFill>
                  <a:srgbClr val="CC00CC"/>
                </a:solidFill>
              </a:rPr>
              <a:t>Transformative</a:t>
            </a:r>
            <a:r>
              <a:rPr lang="en-US" sz="2800" dirty="0"/>
              <a:t>:</a:t>
            </a:r>
          </a:p>
          <a:p>
            <a:r>
              <a:rPr lang="en-US" sz="2800" i="1" dirty="0"/>
              <a:t>causing a marked </a:t>
            </a:r>
            <a:r>
              <a:rPr lang="en-US" sz="2800" i="1" dirty="0">
                <a:solidFill>
                  <a:srgbClr val="0066FF"/>
                </a:solidFill>
              </a:rPr>
              <a:t>change </a:t>
            </a:r>
            <a:r>
              <a:rPr lang="en-US" sz="2800" i="1" dirty="0"/>
              <a:t>in someone or something</a:t>
            </a:r>
          </a:p>
          <a:p>
            <a:endParaRPr lang="en-US" sz="2800" i="1" dirty="0"/>
          </a:p>
          <a:p>
            <a:r>
              <a:rPr lang="en-US" sz="2800" dirty="0"/>
              <a:t>So, Transformative change would be, err, </a:t>
            </a:r>
            <a:r>
              <a:rPr lang="en-US" sz="2800" dirty="0">
                <a:solidFill>
                  <a:srgbClr val="C00000"/>
                </a:solidFill>
              </a:rPr>
              <a:t>Change </a:t>
            </a:r>
            <a:r>
              <a:rPr lang="en-US" sz="2800" dirty="0" err="1">
                <a:solidFill>
                  <a:srgbClr val="C00000"/>
                </a:solidFill>
              </a:rPr>
              <a:t>change</a:t>
            </a:r>
            <a:r>
              <a:rPr lang="en-US" sz="2800" i="1" dirty="0"/>
              <a:t>?</a:t>
            </a:r>
          </a:p>
          <a:p>
            <a:pPr algn="ctr"/>
            <a:r>
              <a:rPr lang="en-US" sz="2800" dirty="0"/>
              <a:t>Or, </a:t>
            </a:r>
            <a:r>
              <a:rPr lang="en-US" sz="2800" dirty="0">
                <a:solidFill>
                  <a:srgbClr val="C00000"/>
                </a:solidFill>
              </a:rPr>
              <a:t>Change</a:t>
            </a:r>
            <a:r>
              <a:rPr lang="en-US" sz="2800" baseline="30000" dirty="0">
                <a:solidFill>
                  <a:srgbClr val="C00000"/>
                </a:solidFill>
              </a:rPr>
              <a:t>2</a:t>
            </a:r>
            <a:r>
              <a:rPr lang="en-US" sz="2800" dirty="0">
                <a:solidFill>
                  <a:srgbClr val="C00000"/>
                </a:solidFill>
              </a:rPr>
              <a:t>?</a:t>
            </a:r>
          </a:p>
          <a:p>
            <a:endParaRPr lang="en-US" sz="2800" i="1" dirty="0"/>
          </a:p>
          <a:p>
            <a:r>
              <a:rPr lang="en-US" sz="2800" dirty="0"/>
              <a:t>Frivolous, but also makes the point that </a:t>
            </a:r>
          </a:p>
          <a:p>
            <a:r>
              <a:rPr lang="en-US" sz="2800" dirty="0"/>
              <a:t>transformative change is </a:t>
            </a:r>
            <a:r>
              <a:rPr lang="en-US" sz="2800" i="1" dirty="0"/>
              <a:t>not just change as we know it</a:t>
            </a:r>
            <a:r>
              <a:rPr lang="en-US" sz="2800" dirty="0"/>
              <a:t>…</a:t>
            </a:r>
            <a:endParaRPr lang="en-AU" sz="2800" dirty="0"/>
          </a:p>
        </p:txBody>
      </p:sp>
    </p:spTree>
    <p:extLst>
      <p:ext uri="{BB962C8B-B14F-4D97-AF65-F5344CB8AC3E}">
        <p14:creationId xmlns:p14="http://schemas.microsoft.com/office/powerpoint/2010/main" val="375965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DE2ED0C-E377-AAFB-87D0-ECDD1342D8F1}"/>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185BB596-FBA8-3620-1706-94F22EBACEA7}"/>
              </a:ext>
            </a:extLst>
          </p:cNvPr>
          <p:cNvSpPr>
            <a:spLocks noGrp="1"/>
          </p:cNvSpPr>
          <p:nvPr>
            <p:ph type="sldNum" sz="quarter" idx="12"/>
          </p:nvPr>
        </p:nvSpPr>
        <p:spPr/>
        <p:txBody>
          <a:bodyPr/>
          <a:lstStyle/>
          <a:p>
            <a:fld id="{72B1DA50-9CDF-674D-ABF9-B3DB44414AAD}" type="slidenum">
              <a:rPr lang="en-US" smtClean="0"/>
              <a:pPr/>
              <a:t>6</a:t>
            </a:fld>
            <a:endParaRPr lang="en-US" dirty="0"/>
          </a:p>
        </p:txBody>
      </p:sp>
      <p:sp>
        <p:nvSpPr>
          <p:cNvPr id="5" name="TextBox 4">
            <a:extLst>
              <a:ext uri="{FF2B5EF4-FFF2-40B4-BE49-F238E27FC236}">
                <a16:creationId xmlns:a16="http://schemas.microsoft.com/office/drawing/2014/main" id="{68C9C790-E1C8-F57F-353D-BB10CC0E6D53}"/>
              </a:ext>
            </a:extLst>
          </p:cNvPr>
          <p:cNvSpPr txBox="1"/>
          <p:nvPr/>
        </p:nvSpPr>
        <p:spPr>
          <a:xfrm>
            <a:off x="555522" y="324068"/>
            <a:ext cx="7447936" cy="5693866"/>
          </a:xfrm>
          <a:prstGeom prst="rect">
            <a:avLst/>
          </a:prstGeom>
          <a:noFill/>
        </p:spPr>
        <p:txBody>
          <a:bodyPr wrap="square">
            <a:spAutoFit/>
          </a:bodyPr>
          <a:lstStyle/>
          <a:p>
            <a:pPr algn="ctr"/>
            <a:r>
              <a:rPr lang="en-US" sz="2800" b="1" i="1" dirty="0">
                <a:solidFill>
                  <a:schemeClr val="accent3">
                    <a:lumMod val="50000"/>
                  </a:schemeClr>
                </a:solidFill>
              </a:rPr>
              <a:t>IPBES definition:</a:t>
            </a:r>
          </a:p>
          <a:p>
            <a:pPr algn="ctr"/>
            <a:endParaRPr lang="en-US" sz="2800" dirty="0">
              <a:solidFill>
                <a:schemeClr val="accent3">
                  <a:lumMod val="50000"/>
                </a:schemeClr>
              </a:solidFill>
            </a:endParaRPr>
          </a:p>
          <a:p>
            <a:r>
              <a:rPr lang="en-US" sz="2800" dirty="0"/>
              <a:t>“fundamental, </a:t>
            </a:r>
            <a:r>
              <a:rPr lang="en-US" sz="2800" dirty="0">
                <a:solidFill>
                  <a:srgbClr val="C00000"/>
                </a:solidFill>
              </a:rPr>
              <a:t>system-wide reorganization </a:t>
            </a:r>
            <a:r>
              <a:rPr lang="en-US" sz="2800" dirty="0"/>
              <a:t>across </a:t>
            </a:r>
            <a:r>
              <a:rPr lang="en-US" sz="2800" dirty="0">
                <a:solidFill>
                  <a:srgbClr val="0070C0"/>
                </a:solidFill>
              </a:rPr>
              <a:t>technological</a:t>
            </a:r>
            <a:r>
              <a:rPr lang="en-US" sz="2800" dirty="0"/>
              <a:t>, </a:t>
            </a:r>
            <a:r>
              <a:rPr lang="en-US" sz="2800" dirty="0">
                <a:solidFill>
                  <a:srgbClr val="0066FF"/>
                </a:solidFill>
              </a:rPr>
              <a:t>economic</a:t>
            </a:r>
            <a:r>
              <a:rPr lang="en-US" sz="2800" dirty="0"/>
              <a:t> and social values factors, including:</a:t>
            </a:r>
          </a:p>
          <a:p>
            <a:pPr marL="457200" indent="-457200">
              <a:buFont typeface="Wingdings" panose="05000000000000000000" pitchFamily="2" charset="2"/>
              <a:buChar char="Ø"/>
            </a:pPr>
            <a:r>
              <a:rPr lang="en-US" sz="2800" dirty="0">
                <a:solidFill>
                  <a:srgbClr val="7030A0"/>
                </a:solidFill>
              </a:rPr>
              <a:t>Paradigms; </a:t>
            </a:r>
          </a:p>
          <a:p>
            <a:pPr marL="457200" indent="-457200">
              <a:buFont typeface="Wingdings" panose="05000000000000000000" pitchFamily="2" charset="2"/>
              <a:buChar char="Ø"/>
            </a:pPr>
            <a:r>
              <a:rPr lang="en-US" sz="2800" dirty="0">
                <a:solidFill>
                  <a:srgbClr val="7030A0"/>
                </a:solidFill>
              </a:rPr>
              <a:t>Goals; and </a:t>
            </a:r>
          </a:p>
          <a:p>
            <a:pPr marL="457200" indent="-457200">
              <a:buFont typeface="Wingdings" panose="05000000000000000000" pitchFamily="2" charset="2"/>
              <a:buChar char="Ø"/>
            </a:pPr>
            <a:r>
              <a:rPr lang="en-US" sz="2800" dirty="0">
                <a:solidFill>
                  <a:srgbClr val="7030A0"/>
                </a:solidFill>
              </a:rPr>
              <a:t>Values.”</a:t>
            </a:r>
          </a:p>
          <a:p>
            <a:pPr marL="457200" indent="-457200">
              <a:buFont typeface="Wingdings" panose="05000000000000000000" pitchFamily="2" charset="2"/>
              <a:buChar char="Ø"/>
            </a:pPr>
            <a:endParaRPr lang="en-US" sz="2800" dirty="0">
              <a:solidFill>
                <a:srgbClr val="7030A0"/>
              </a:solidFill>
            </a:endParaRPr>
          </a:p>
          <a:p>
            <a:r>
              <a:rPr lang="en-US" sz="2800" i="1" dirty="0"/>
              <a:t>Nature can be conserved, restored and used sustainably while simultaneously meeting other global societal goals through urgent and concerted efforts fostering </a:t>
            </a:r>
            <a:r>
              <a:rPr lang="en-US" sz="2800" i="1" dirty="0">
                <a:solidFill>
                  <a:srgbClr val="0066FF"/>
                </a:solidFill>
              </a:rPr>
              <a:t>transformative change</a:t>
            </a:r>
          </a:p>
        </p:txBody>
      </p:sp>
    </p:spTree>
    <p:extLst>
      <p:ext uri="{BB962C8B-B14F-4D97-AF65-F5344CB8AC3E}">
        <p14:creationId xmlns:p14="http://schemas.microsoft.com/office/powerpoint/2010/main" val="625502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F9AD828-3A24-9DE9-044E-CC6ADD46A939}"/>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F41F1B07-5299-4E4A-FF72-80217794A629}"/>
              </a:ext>
            </a:extLst>
          </p:cNvPr>
          <p:cNvSpPr>
            <a:spLocks noGrp="1"/>
          </p:cNvSpPr>
          <p:nvPr>
            <p:ph type="sldNum" sz="quarter" idx="12"/>
          </p:nvPr>
        </p:nvSpPr>
        <p:spPr/>
        <p:txBody>
          <a:bodyPr/>
          <a:lstStyle/>
          <a:p>
            <a:fld id="{72B1DA50-9CDF-674D-ABF9-B3DB44414AAD}" type="slidenum">
              <a:rPr lang="en-US" smtClean="0"/>
              <a:pPr/>
              <a:t>7</a:t>
            </a:fld>
            <a:endParaRPr lang="en-US" dirty="0"/>
          </a:p>
        </p:txBody>
      </p:sp>
      <p:sp>
        <p:nvSpPr>
          <p:cNvPr id="5" name="TextBox 4">
            <a:extLst>
              <a:ext uri="{FF2B5EF4-FFF2-40B4-BE49-F238E27FC236}">
                <a16:creationId xmlns:a16="http://schemas.microsoft.com/office/drawing/2014/main" id="{D6DEA138-A574-8FBF-C66B-B133D2D7963C}"/>
              </a:ext>
            </a:extLst>
          </p:cNvPr>
          <p:cNvSpPr txBox="1"/>
          <p:nvPr/>
        </p:nvSpPr>
        <p:spPr>
          <a:xfrm>
            <a:off x="688258" y="536987"/>
            <a:ext cx="7541341" cy="4154984"/>
          </a:xfrm>
          <a:prstGeom prst="rect">
            <a:avLst/>
          </a:prstGeom>
          <a:noFill/>
        </p:spPr>
        <p:txBody>
          <a:bodyPr wrap="square">
            <a:spAutoFit/>
          </a:bodyPr>
          <a:lstStyle/>
          <a:p>
            <a:pPr algn="ctr"/>
            <a:r>
              <a:rPr lang="en-US" sz="2400" dirty="0"/>
              <a:t>With that definition –</a:t>
            </a:r>
          </a:p>
          <a:p>
            <a:endParaRPr lang="en-US" sz="2400" dirty="0"/>
          </a:p>
          <a:p>
            <a:r>
              <a:rPr lang="en-US" sz="2400" dirty="0"/>
              <a:t>IPBES Plenary 7 approved a scoping process, for consideration at its eighth session, for a thematic </a:t>
            </a:r>
            <a:r>
              <a:rPr lang="en-US" sz="2400" dirty="0">
                <a:solidFill>
                  <a:schemeClr val="accent3">
                    <a:lumMod val="50000"/>
                  </a:schemeClr>
                </a:solidFill>
              </a:rPr>
              <a:t>assessment</a:t>
            </a:r>
            <a:r>
              <a:rPr lang="en-US" sz="2400" dirty="0"/>
              <a:t> of the </a:t>
            </a:r>
            <a:r>
              <a:rPr lang="en-US" sz="2400" dirty="0">
                <a:solidFill>
                  <a:schemeClr val="accent6">
                    <a:lumMod val="50000"/>
                  </a:schemeClr>
                </a:solidFill>
              </a:rPr>
              <a:t>underlying causes of biodiversity loss and the determinants of transformative change to achieve the 2050 Vision for Biodiversity </a:t>
            </a:r>
          </a:p>
          <a:p>
            <a:r>
              <a:rPr lang="en-US" sz="2400" dirty="0"/>
              <a:t>(the “transformative change assessment”)</a:t>
            </a:r>
          </a:p>
          <a:p>
            <a:endParaRPr lang="en-US" sz="2400" dirty="0"/>
          </a:p>
          <a:p>
            <a:r>
              <a:rPr lang="en-US" sz="2400" dirty="0"/>
              <a:t>This has now launched with the first authors meeting just a month ago….</a:t>
            </a:r>
            <a:endParaRPr lang="en-AU" sz="2400" dirty="0"/>
          </a:p>
        </p:txBody>
      </p:sp>
    </p:spTree>
    <p:extLst>
      <p:ext uri="{BB962C8B-B14F-4D97-AF65-F5344CB8AC3E}">
        <p14:creationId xmlns:p14="http://schemas.microsoft.com/office/powerpoint/2010/main" val="1055422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47A0B7D-C3ED-2888-80B8-5A37D2F1E2C0}"/>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78215FCE-0BA9-7FAF-075E-DF782B06E567}"/>
              </a:ext>
            </a:extLst>
          </p:cNvPr>
          <p:cNvSpPr>
            <a:spLocks noGrp="1"/>
          </p:cNvSpPr>
          <p:nvPr>
            <p:ph type="sldNum" sz="quarter" idx="12"/>
          </p:nvPr>
        </p:nvSpPr>
        <p:spPr/>
        <p:txBody>
          <a:bodyPr/>
          <a:lstStyle/>
          <a:p>
            <a:fld id="{72B1DA50-9CDF-674D-ABF9-B3DB44414AAD}" type="slidenum">
              <a:rPr lang="en-US" smtClean="0"/>
              <a:pPr/>
              <a:t>8</a:t>
            </a:fld>
            <a:endParaRPr lang="en-US" dirty="0"/>
          </a:p>
        </p:txBody>
      </p:sp>
      <p:sp>
        <p:nvSpPr>
          <p:cNvPr id="5" name="TextBox 4">
            <a:extLst>
              <a:ext uri="{FF2B5EF4-FFF2-40B4-BE49-F238E27FC236}">
                <a16:creationId xmlns:a16="http://schemas.microsoft.com/office/drawing/2014/main" id="{9EE861F5-9872-B52B-0E04-0FE0530CE8D2}"/>
              </a:ext>
            </a:extLst>
          </p:cNvPr>
          <p:cNvSpPr txBox="1"/>
          <p:nvPr/>
        </p:nvSpPr>
        <p:spPr>
          <a:xfrm>
            <a:off x="1268361" y="410863"/>
            <a:ext cx="6410632" cy="3785652"/>
          </a:xfrm>
          <a:prstGeom prst="rect">
            <a:avLst/>
          </a:prstGeom>
          <a:noFill/>
        </p:spPr>
        <p:txBody>
          <a:bodyPr wrap="square">
            <a:spAutoFit/>
          </a:bodyPr>
          <a:lstStyle/>
          <a:p>
            <a:pPr rtl="0"/>
            <a:r>
              <a:rPr lang="en-US" sz="2400" i="1" dirty="0"/>
              <a:t>Humanity is on a deeply unsustainable trajectory. We are exceeding planetary boundaries and unlikely to meet many international sustainable development goals and global environmental targets. </a:t>
            </a:r>
          </a:p>
          <a:p>
            <a:pPr rtl="0"/>
            <a:endParaRPr lang="en-US" sz="2400" i="1" dirty="0"/>
          </a:p>
          <a:p>
            <a:pPr rtl="0"/>
            <a:r>
              <a:rPr lang="en-US" sz="2400" i="1" dirty="0"/>
              <a:t>Until recently, there was no broadly accepted </a:t>
            </a:r>
            <a:r>
              <a:rPr lang="en-US" sz="2400" i="1" dirty="0">
                <a:effectLst/>
                <a:latin typeface="Arial" panose="020B0604020202020204" pitchFamily="34" charset="0"/>
              </a:rPr>
              <a:t>framework of interventions that could ignite the transformations needed to achieve these desired targets and goals.</a:t>
            </a:r>
            <a:endParaRPr lang="en-US" sz="2400" i="1" dirty="0"/>
          </a:p>
        </p:txBody>
      </p:sp>
      <p:sp>
        <p:nvSpPr>
          <p:cNvPr id="7" name="TextBox 6">
            <a:extLst>
              <a:ext uri="{FF2B5EF4-FFF2-40B4-BE49-F238E27FC236}">
                <a16:creationId xmlns:a16="http://schemas.microsoft.com/office/drawing/2014/main" id="{F8A71B4B-4444-0DBF-B2FF-86E286C72E9A}"/>
              </a:ext>
            </a:extLst>
          </p:cNvPr>
          <p:cNvSpPr txBox="1"/>
          <p:nvPr/>
        </p:nvSpPr>
        <p:spPr>
          <a:xfrm>
            <a:off x="451787" y="6151781"/>
            <a:ext cx="7227206" cy="584775"/>
          </a:xfrm>
          <a:prstGeom prst="rect">
            <a:avLst/>
          </a:prstGeom>
          <a:noFill/>
        </p:spPr>
        <p:txBody>
          <a:bodyPr wrap="square">
            <a:spAutoFit/>
          </a:bodyPr>
          <a:lstStyle/>
          <a:p>
            <a:r>
              <a:rPr lang="en-US" sz="1600" dirty="0"/>
              <a:t>Chan KMA, Boyd DR, Gould RK, et al. Levers and leverage points for pathways to sustainability. People Nat. 2020;2:693–717. https://doi.org/10.1002/pan3.10124</a:t>
            </a:r>
          </a:p>
        </p:txBody>
      </p:sp>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id="{F6D0A783-5856-BAF4-ED51-94C12172C8A5}"/>
                  </a:ext>
                </a:extLst>
              </p14:cNvPr>
              <p14:cNvContentPartPr/>
              <p14:nvPr/>
            </p14:nvContentPartPr>
            <p14:xfrm>
              <a:off x="3726105" y="3342828"/>
              <a:ext cx="360" cy="360"/>
            </p14:xfrm>
          </p:contentPart>
        </mc:Choice>
        <mc:Fallback xmlns="">
          <p:pic>
            <p:nvPicPr>
              <p:cNvPr id="10" name="Ink 9">
                <a:extLst>
                  <a:ext uri="{FF2B5EF4-FFF2-40B4-BE49-F238E27FC236}">
                    <a16:creationId xmlns:a16="http://schemas.microsoft.com/office/drawing/2014/main" id="{F6D0A783-5856-BAF4-ED51-94C12172C8A5}"/>
                  </a:ext>
                </a:extLst>
              </p:cNvPr>
              <p:cNvPicPr/>
              <p:nvPr/>
            </p:nvPicPr>
            <p:blipFill>
              <a:blip r:embed="rId3"/>
              <a:stretch>
                <a:fillRect/>
              </a:stretch>
            </p:blipFill>
            <p:spPr>
              <a:xfrm>
                <a:off x="3717105" y="333418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1" name="Ink 10">
                <a:extLst>
                  <a:ext uri="{FF2B5EF4-FFF2-40B4-BE49-F238E27FC236}">
                    <a16:creationId xmlns:a16="http://schemas.microsoft.com/office/drawing/2014/main" id="{D8541C94-44EE-71E7-D9B0-CEF601B3BAD9}"/>
                  </a:ext>
                </a:extLst>
              </p14:cNvPr>
              <p14:cNvContentPartPr/>
              <p14:nvPr/>
            </p14:nvContentPartPr>
            <p14:xfrm>
              <a:off x="6449865" y="3814788"/>
              <a:ext cx="360" cy="360"/>
            </p14:xfrm>
          </p:contentPart>
        </mc:Choice>
        <mc:Fallback xmlns="">
          <p:pic>
            <p:nvPicPr>
              <p:cNvPr id="11" name="Ink 10">
                <a:extLst>
                  <a:ext uri="{FF2B5EF4-FFF2-40B4-BE49-F238E27FC236}">
                    <a16:creationId xmlns:a16="http://schemas.microsoft.com/office/drawing/2014/main" id="{D8541C94-44EE-71E7-D9B0-CEF601B3BAD9}"/>
                  </a:ext>
                </a:extLst>
              </p:cNvPr>
              <p:cNvPicPr/>
              <p:nvPr/>
            </p:nvPicPr>
            <p:blipFill>
              <a:blip r:embed="rId3"/>
              <a:stretch>
                <a:fillRect/>
              </a:stretch>
            </p:blipFill>
            <p:spPr>
              <a:xfrm>
                <a:off x="6441225" y="3806148"/>
                <a:ext cx="18000" cy="18000"/>
              </a:xfrm>
              <a:prstGeom prst="rect">
                <a:avLst/>
              </a:prstGeom>
            </p:spPr>
          </p:pic>
        </mc:Fallback>
      </mc:AlternateContent>
      <p:grpSp>
        <p:nvGrpSpPr>
          <p:cNvPr id="13" name="Group 12">
            <a:extLst>
              <a:ext uri="{FF2B5EF4-FFF2-40B4-BE49-F238E27FC236}">
                <a16:creationId xmlns:a16="http://schemas.microsoft.com/office/drawing/2014/main" id="{FE8C580E-20EF-8DD3-B40C-7C30CA3B0993}"/>
              </a:ext>
            </a:extLst>
          </p:cNvPr>
          <p:cNvGrpSpPr/>
          <p:nvPr/>
        </p:nvGrpSpPr>
        <p:grpSpPr>
          <a:xfrm>
            <a:off x="1474665" y="717348"/>
            <a:ext cx="108360" cy="10800"/>
            <a:chOff x="1474665" y="717348"/>
            <a:chExt cx="108360" cy="10800"/>
          </a:xfrm>
        </p:grpSpPr>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DDED3275-1289-43F5-4C7D-21160F5F8B39}"/>
                    </a:ext>
                  </a:extLst>
                </p14:cNvPr>
                <p14:cNvContentPartPr/>
                <p14:nvPr/>
              </p14:nvContentPartPr>
              <p14:xfrm>
                <a:off x="1474665" y="727788"/>
                <a:ext cx="360" cy="360"/>
              </p14:xfrm>
            </p:contentPart>
          </mc:Choice>
          <mc:Fallback xmlns="">
            <p:pic>
              <p:nvPicPr>
                <p:cNvPr id="4" name="Ink 3">
                  <a:extLst>
                    <a:ext uri="{FF2B5EF4-FFF2-40B4-BE49-F238E27FC236}">
                      <a16:creationId xmlns:a16="http://schemas.microsoft.com/office/drawing/2014/main" id="{DDED3275-1289-43F5-4C7D-21160F5F8B39}"/>
                    </a:ext>
                  </a:extLst>
                </p:cNvPr>
                <p:cNvPicPr/>
                <p:nvPr/>
              </p:nvPicPr>
              <p:blipFill>
                <a:blip r:embed="rId3"/>
                <a:stretch>
                  <a:fillRect/>
                </a:stretch>
              </p:blipFill>
              <p:spPr>
                <a:xfrm>
                  <a:off x="1465665" y="71878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5C3B7E90-1DA1-74D0-7787-C1736957EA71}"/>
                    </a:ext>
                  </a:extLst>
                </p14:cNvPr>
                <p14:cNvContentPartPr/>
                <p14:nvPr/>
              </p14:nvContentPartPr>
              <p14:xfrm>
                <a:off x="1582665" y="717348"/>
                <a:ext cx="360" cy="360"/>
              </p14:xfrm>
            </p:contentPart>
          </mc:Choice>
          <mc:Fallback xmlns="">
            <p:pic>
              <p:nvPicPr>
                <p:cNvPr id="6" name="Ink 5">
                  <a:extLst>
                    <a:ext uri="{FF2B5EF4-FFF2-40B4-BE49-F238E27FC236}">
                      <a16:creationId xmlns:a16="http://schemas.microsoft.com/office/drawing/2014/main" id="{5C3B7E90-1DA1-74D0-7787-C1736957EA71}"/>
                    </a:ext>
                  </a:extLst>
                </p:cNvPr>
                <p:cNvPicPr/>
                <p:nvPr/>
              </p:nvPicPr>
              <p:blipFill>
                <a:blip r:embed="rId3"/>
                <a:stretch>
                  <a:fillRect/>
                </a:stretch>
              </p:blipFill>
              <p:spPr>
                <a:xfrm>
                  <a:off x="1574025" y="70870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7758235C-3CA0-6C9F-31CA-7987436ECB34}"/>
                    </a:ext>
                  </a:extLst>
                </p14:cNvPr>
                <p14:cNvContentPartPr/>
                <p14:nvPr/>
              </p14:nvContentPartPr>
              <p14:xfrm>
                <a:off x="1582665" y="717348"/>
                <a:ext cx="360" cy="360"/>
              </p14:xfrm>
            </p:contentPart>
          </mc:Choice>
          <mc:Fallback xmlns="">
            <p:pic>
              <p:nvPicPr>
                <p:cNvPr id="8" name="Ink 7">
                  <a:extLst>
                    <a:ext uri="{FF2B5EF4-FFF2-40B4-BE49-F238E27FC236}">
                      <a16:creationId xmlns:a16="http://schemas.microsoft.com/office/drawing/2014/main" id="{7758235C-3CA0-6C9F-31CA-7987436ECB34}"/>
                    </a:ext>
                  </a:extLst>
                </p:cNvPr>
                <p:cNvPicPr/>
                <p:nvPr/>
              </p:nvPicPr>
              <p:blipFill>
                <a:blip r:embed="rId3"/>
                <a:stretch>
                  <a:fillRect/>
                </a:stretch>
              </p:blipFill>
              <p:spPr>
                <a:xfrm>
                  <a:off x="1574025" y="708708"/>
                  <a:ext cx="18000" cy="18000"/>
                </a:xfrm>
                <a:prstGeom prst="rect">
                  <a:avLst/>
                </a:prstGeom>
              </p:spPr>
            </p:pic>
          </mc:Fallback>
        </mc:AlternateContent>
      </p:grpSp>
    </p:spTree>
    <p:extLst>
      <p:ext uri="{BB962C8B-B14F-4D97-AF65-F5344CB8AC3E}">
        <p14:creationId xmlns:p14="http://schemas.microsoft.com/office/powerpoint/2010/main" val="4052364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E5C96B-9C67-8FB5-C3EF-F4B2DCC1E102}"/>
              </a:ext>
            </a:extLst>
          </p:cNvPr>
          <p:cNvPicPr>
            <a:picLocks noChangeAspect="1"/>
          </p:cNvPicPr>
          <p:nvPr/>
        </p:nvPicPr>
        <p:blipFill>
          <a:blip r:embed="rId2"/>
          <a:stretch>
            <a:fillRect/>
          </a:stretch>
        </p:blipFill>
        <p:spPr>
          <a:xfrm>
            <a:off x="407895" y="747252"/>
            <a:ext cx="8598820" cy="4798141"/>
          </a:xfrm>
          <a:prstGeom prst="rect">
            <a:avLst/>
          </a:prstGeom>
          <a:noFill/>
        </p:spPr>
      </p:pic>
      <p:sp>
        <p:nvSpPr>
          <p:cNvPr id="9" name="Title 2">
            <a:extLst>
              <a:ext uri="{FF2B5EF4-FFF2-40B4-BE49-F238E27FC236}">
                <a16:creationId xmlns:a16="http://schemas.microsoft.com/office/drawing/2014/main" id="{34E82470-542D-4F76-BDCF-DD2835D2F8DF}"/>
              </a:ext>
            </a:extLst>
          </p:cNvPr>
          <p:cNvSpPr>
            <a:spLocks noGrp="1"/>
          </p:cNvSpPr>
          <p:nvPr>
            <p:ph type="title"/>
          </p:nvPr>
        </p:nvSpPr>
        <p:spPr>
          <a:xfrm>
            <a:off x="457200" y="274638"/>
            <a:ext cx="7609490" cy="1143000"/>
          </a:xfrm>
        </p:spPr>
        <p:txBody>
          <a:bodyPr/>
          <a:lstStyle/>
          <a:p>
            <a:endParaRPr lang="en-US"/>
          </a:p>
        </p:txBody>
      </p:sp>
      <p:sp>
        <p:nvSpPr>
          <p:cNvPr id="7" name="TextBox 6">
            <a:extLst>
              <a:ext uri="{FF2B5EF4-FFF2-40B4-BE49-F238E27FC236}">
                <a16:creationId xmlns:a16="http://schemas.microsoft.com/office/drawing/2014/main" id="{97511512-24AB-CFD7-9F18-CFE09D468DE3}"/>
              </a:ext>
            </a:extLst>
          </p:cNvPr>
          <p:cNvSpPr txBox="1"/>
          <p:nvPr/>
        </p:nvSpPr>
        <p:spPr>
          <a:xfrm>
            <a:off x="117987" y="6021733"/>
            <a:ext cx="7860213" cy="584775"/>
          </a:xfrm>
          <a:prstGeom prst="rect">
            <a:avLst/>
          </a:prstGeom>
          <a:noFill/>
        </p:spPr>
        <p:txBody>
          <a:bodyPr wrap="square">
            <a:spAutoFit/>
          </a:bodyPr>
          <a:lstStyle/>
          <a:p>
            <a:r>
              <a:rPr lang="en-US" sz="1600" dirty="0"/>
              <a:t>Chan KMA, Boyd DR, Gould RK, et al. Levers and leverage points for pathways to sustainability. People Nat. 2020;2:693–717. https://doi.org/10.1002/pan3.10124</a:t>
            </a:r>
          </a:p>
        </p:txBody>
      </p:sp>
    </p:spTree>
    <p:extLst>
      <p:ext uri="{BB962C8B-B14F-4D97-AF65-F5344CB8AC3E}">
        <p14:creationId xmlns:p14="http://schemas.microsoft.com/office/powerpoint/2010/main" val="2328941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67F99E9-EC7E-04C7-6B62-BAFE47939CEF}"/>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CC54BDCE-0BB1-5AF7-E279-8077E4841780}"/>
              </a:ext>
            </a:extLst>
          </p:cNvPr>
          <p:cNvSpPr>
            <a:spLocks noGrp="1"/>
          </p:cNvSpPr>
          <p:nvPr>
            <p:ph type="sldNum" sz="quarter" idx="12"/>
          </p:nvPr>
        </p:nvSpPr>
        <p:spPr/>
        <p:txBody>
          <a:bodyPr/>
          <a:lstStyle/>
          <a:p>
            <a:fld id="{72B1DA50-9CDF-674D-ABF9-B3DB44414AAD}" type="slidenum">
              <a:rPr lang="en-US" smtClean="0"/>
              <a:pPr/>
              <a:t>10</a:t>
            </a:fld>
            <a:endParaRPr lang="en-US" dirty="0"/>
          </a:p>
        </p:txBody>
      </p:sp>
      <p:pic>
        <p:nvPicPr>
          <p:cNvPr id="4" name="Picture 3">
            <a:extLst>
              <a:ext uri="{FF2B5EF4-FFF2-40B4-BE49-F238E27FC236}">
                <a16:creationId xmlns:a16="http://schemas.microsoft.com/office/drawing/2014/main" id="{2A37E941-3352-1759-88D9-9D6E3AFA5B4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1067" y="136525"/>
            <a:ext cx="8941865" cy="6050886"/>
          </a:xfrm>
          <a:prstGeom prst="rect">
            <a:avLst/>
          </a:prstGeom>
        </p:spPr>
      </p:pic>
      <p:sp>
        <p:nvSpPr>
          <p:cNvPr id="6" name="TextBox 5">
            <a:extLst>
              <a:ext uri="{FF2B5EF4-FFF2-40B4-BE49-F238E27FC236}">
                <a16:creationId xmlns:a16="http://schemas.microsoft.com/office/drawing/2014/main" id="{235662C9-C316-48B1-8793-3E16FF2A554A}"/>
              </a:ext>
            </a:extLst>
          </p:cNvPr>
          <p:cNvSpPr txBox="1"/>
          <p:nvPr/>
        </p:nvSpPr>
        <p:spPr>
          <a:xfrm>
            <a:off x="501445" y="6158248"/>
            <a:ext cx="7796981" cy="584775"/>
          </a:xfrm>
          <a:prstGeom prst="rect">
            <a:avLst/>
          </a:prstGeom>
          <a:noFill/>
        </p:spPr>
        <p:txBody>
          <a:bodyPr wrap="square">
            <a:spAutoFit/>
          </a:bodyPr>
          <a:lstStyle/>
          <a:p>
            <a:r>
              <a:rPr lang="en-US" sz="1600" dirty="0"/>
              <a:t>Chan KMA, Boyd DR, Gould RK, et al. Levers and leverage points for pathways to sustainability. People Nat. 2020;2:693–717. https://doi.org/10.1002/pan3.10124</a:t>
            </a:r>
          </a:p>
        </p:txBody>
      </p:sp>
    </p:spTree>
    <p:extLst>
      <p:ext uri="{BB962C8B-B14F-4D97-AF65-F5344CB8AC3E}">
        <p14:creationId xmlns:p14="http://schemas.microsoft.com/office/powerpoint/2010/main" val="77805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7D737BD-BCB5-DFE4-9C1C-9C3BCE0C2F6E}"/>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0CA4D87D-5F22-0DF7-BFBE-AB163A2F38D7}"/>
              </a:ext>
            </a:extLst>
          </p:cNvPr>
          <p:cNvSpPr>
            <a:spLocks noGrp="1"/>
          </p:cNvSpPr>
          <p:nvPr>
            <p:ph type="sldNum" sz="quarter" idx="12"/>
          </p:nvPr>
        </p:nvSpPr>
        <p:spPr/>
        <p:txBody>
          <a:bodyPr/>
          <a:lstStyle/>
          <a:p>
            <a:fld id="{72B1DA50-9CDF-674D-ABF9-B3DB44414AAD}" type="slidenum">
              <a:rPr lang="en-US" smtClean="0"/>
              <a:pPr/>
              <a:t>11</a:t>
            </a:fld>
            <a:endParaRPr lang="en-US" dirty="0"/>
          </a:p>
        </p:txBody>
      </p:sp>
      <p:pic>
        <p:nvPicPr>
          <p:cNvPr id="4" name="Picture 3">
            <a:extLst>
              <a:ext uri="{FF2B5EF4-FFF2-40B4-BE49-F238E27FC236}">
                <a16:creationId xmlns:a16="http://schemas.microsoft.com/office/drawing/2014/main" id="{E1669E2C-306C-A42B-AFD3-106084F633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087" y="195518"/>
            <a:ext cx="8927825" cy="5819029"/>
          </a:xfrm>
          <a:prstGeom prst="rect">
            <a:avLst/>
          </a:prstGeom>
        </p:spPr>
      </p:pic>
      <p:sp>
        <p:nvSpPr>
          <p:cNvPr id="6" name="TextBox 5">
            <a:extLst>
              <a:ext uri="{FF2B5EF4-FFF2-40B4-BE49-F238E27FC236}">
                <a16:creationId xmlns:a16="http://schemas.microsoft.com/office/drawing/2014/main" id="{9D3033E2-9532-F259-E455-6A91C174083C}"/>
              </a:ext>
            </a:extLst>
          </p:cNvPr>
          <p:cNvSpPr txBox="1"/>
          <p:nvPr/>
        </p:nvSpPr>
        <p:spPr>
          <a:xfrm>
            <a:off x="275303" y="6273225"/>
            <a:ext cx="7757652" cy="584775"/>
          </a:xfrm>
          <a:prstGeom prst="rect">
            <a:avLst/>
          </a:prstGeom>
          <a:noFill/>
        </p:spPr>
        <p:txBody>
          <a:bodyPr wrap="square">
            <a:spAutoFit/>
          </a:bodyPr>
          <a:lstStyle/>
          <a:p>
            <a:r>
              <a:rPr lang="en-US" sz="1600" dirty="0"/>
              <a:t>Chan KMA, Boyd DR, Gould RK, et al. Levers and leverage points for pathways to sustainability. People Nat. 2020;2:693–717. https://doi.org/10.1002/pan3.10124</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5D7B79AE-8544-F973-114C-5B41A29996FA}"/>
                  </a:ext>
                </a:extLst>
              </p14:cNvPr>
              <p14:cNvContentPartPr/>
              <p14:nvPr/>
            </p14:nvContentPartPr>
            <p14:xfrm>
              <a:off x="6822825" y="3990917"/>
              <a:ext cx="1888920" cy="1948320"/>
            </p14:xfrm>
          </p:contentPart>
        </mc:Choice>
        <mc:Fallback xmlns="">
          <p:pic>
            <p:nvPicPr>
              <p:cNvPr id="5" name="Ink 4">
                <a:extLst>
                  <a:ext uri="{FF2B5EF4-FFF2-40B4-BE49-F238E27FC236}">
                    <a16:creationId xmlns:a16="http://schemas.microsoft.com/office/drawing/2014/main" id="{5D7B79AE-8544-F973-114C-5B41A29996FA}"/>
                  </a:ext>
                </a:extLst>
              </p:cNvPr>
              <p:cNvPicPr/>
              <p:nvPr/>
            </p:nvPicPr>
            <p:blipFill>
              <a:blip r:embed="rId4"/>
              <a:stretch>
                <a:fillRect/>
              </a:stretch>
            </p:blipFill>
            <p:spPr>
              <a:xfrm>
                <a:off x="6813825" y="3982277"/>
                <a:ext cx="1906560" cy="1965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EF0EF68C-1847-2FC2-E09B-5298DC647BBB}"/>
                  </a:ext>
                </a:extLst>
              </p14:cNvPr>
              <p14:cNvContentPartPr/>
              <p14:nvPr/>
            </p14:nvContentPartPr>
            <p14:xfrm>
              <a:off x="6596385" y="137477"/>
              <a:ext cx="1870920" cy="1790280"/>
            </p14:xfrm>
          </p:contentPart>
        </mc:Choice>
        <mc:Fallback xmlns="">
          <p:pic>
            <p:nvPicPr>
              <p:cNvPr id="7" name="Ink 6">
                <a:extLst>
                  <a:ext uri="{FF2B5EF4-FFF2-40B4-BE49-F238E27FC236}">
                    <a16:creationId xmlns:a16="http://schemas.microsoft.com/office/drawing/2014/main" id="{EF0EF68C-1847-2FC2-E09B-5298DC647BBB}"/>
                  </a:ext>
                </a:extLst>
              </p:cNvPr>
              <p:cNvPicPr/>
              <p:nvPr/>
            </p:nvPicPr>
            <p:blipFill>
              <a:blip r:embed="rId6"/>
              <a:stretch>
                <a:fillRect/>
              </a:stretch>
            </p:blipFill>
            <p:spPr>
              <a:xfrm>
                <a:off x="6587745" y="128477"/>
                <a:ext cx="1888560" cy="1807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6CAAB800-B802-F9C3-6EEC-A464B6AF6787}"/>
                  </a:ext>
                </a:extLst>
              </p14:cNvPr>
              <p14:cNvContentPartPr/>
              <p14:nvPr/>
            </p14:nvContentPartPr>
            <p14:xfrm>
              <a:off x="914505" y="2357957"/>
              <a:ext cx="2253960" cy="1595520"/>
            </p14:xfrm>
          </p:contentPart>
        </mc:Choice>
        <mc:Fallback xmlns="">
          <p:pic>
            <p:nvPicPr>
              <p:cNvPr id="8" name="Ink 7">
                <a:extLst>
                  <a:ext uri="{FF2B5EF4-FFF2-40B4-BE49-F238E27FC236}">
                    <a16:creationId xmlns:a16="http://schemas.microsoft.com/office/drawing/2014/main" id="{6CAAB800-B802-F9C3-6EEC-A464B6AF6787}"/>
                  </a:ext>
                </a:extLst>
              </p:cNvPr>
              <p:cNvPicPr/>
              <p:nvPr/>
            </p:nvPicPr>
            <p:blipFill>
              <a:blip r:embed="rId8"/>
              <a:stretch>
                <a:fillRect/>
              </a:stretch>
            </p:blipFill>
            <p:spPr>
              <a:xfrm>
                <a:off x="905505" y="2349317"/>
                <a:ext cx="2271600" cy="1613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EDAADC0C-CA92-9F43-A1AC-142E8589444C}"/>
                  </a:ext>
                </a:extLst>
              </p14:cNvPr>
              <p14:cNvContentPartPr/>
              <p14:nvPr/>
            </p14:nvContentPartPr>
            <p14:xfrm>
              <a:off x="1719465" y="3785357"/>
              <a:ext cx="1959120" cy="1721880"/>
            </p14:xfrm>
          </p:contentPart>
        </mc:Choice>
        <mc:Fallback xmlns="">
          <p:pic>
            <p:nvPicPr>
              <p:cNvPr id="9" name="Ink 8">
                <a:extLst>
                  <a:ext uri="{FF2B5EF4-FFF2-40B4-BE49-F238E27FC236}">
                    <a16:creationId xmlns:a16="http://schemas.microsoft.com/office/drawing/2014/main" id="{EDAADC0C-CA92-9F43-A1AC-142E8589444C}"/>
                  </a:ext>
                </a:extLst>
              </p:cNvPr>
              <p:cNvPicPr/>
              <p:nvPr/>
            </p:nvPicPr>
            <p:blipFill>
              <a:blip r:embed="rId10"/>
              <a:stretch>
                <a:fillRect/>
              </a:stretch>
            </p:blipFill>
            <p:spPr>
              <a:xfrm>
                <a:off x="1710825" y="3776717"/>
                <a:ext cx="1976760" cy="1739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E55F7DFF-4ECE-28E9-4885-E6860BD0FD66}"/>
                  </a:ext>
                </a:extLst>
              </p14:cNvPr>
              <p14:cNvContentPartPr/>
              <p14:nvPr/>
            </p14:nvContentPartPr>
            <p14:xfrm>
              <a:off x="3460065" y="254477"/>
              <a:ext cx="1821240" cy="1792080"/>
            </p14:xfrm>
          </p:contentPart>
        </mc:Choice>
        <mc:Fallback xmlns="">
          <p:pic>
            <p:nvPicPr>
              <p:cNvPr id="10" name="Ink 9">
                <a:extLst>
                  <a:ext uri="{FF2B5EF4-FFF2-40B4-BE49-F238E27FC236}">
                    <a16:creationId xmlns:a16="http://schemas.microsoft.com/office/drawing/2014/main" id="{E55F7DFF-4ECE-28E9-4885-E6860BD0FD66}"/>
                  </a:ext>
                </a:extLst>
              </p:cNvPr>
              <p:cNvPicPr/>
              <p:nvPr/>
            </p:nvPicPr>
            <p:blipFill>
              <a:blip r:embed="rId12"/>
              <a:stretch>
                <a:fillRect/>
              </a:stretch>
            </p:blipFill>
            <p:spPr>
              <a:xfrm>
                <a:off x="3451065" y="245477"/>
                <a:ext cx="1838880" cy="1809720"/>
              </a:xfrm>
              <a:prstGeom prst="rect">
                <a:avLst/>
              </a:prstGeom>
            </p:spPr>
          </p:pic>
        </mc:Fallback>
      </mc:AlternateContent>
    </p:spTree>
    <p:extLst>
      <p:ext uri="{BB962C8B-B14F-4D97-AF65-F5344CB8AC3E}">
        <p14:creationId xmlns:p14="http://schemas.microsoft.com/office/powerpoint/2010/main" val="1586828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CF3B601-5139-2EA3-48F3-583F2930EE16}"/>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3D2DF9F3-084D-0EB2-CEA4-EF9F7C2B0159}"/>
              </a:ext>
            </a:extLst>
          </p:cNvPr>
          <p:cNvSpPr>
            <a:spLocks noGrp="1"/>
          </p:cNvSpPr>
          <p:nvPr>
            <p:ph type="sldNum" sz="quarter" idx="12"/>
          </p:nvPr>
        </p:nvSpPr>
        <p:spPr/>
        <p:txBody>
          <a:bodyPr/>
          <a:lstStyle/>
          <a:p>
            <a:fld id="{72B1DA50-9CDF-674D-ABF9-B3DB44414AAD}" type="slidenum">
              <a:rPr lang="en-US" smtClean="0"/>
              <a:pPr/>
              <a:t>12</a:t>
            </a:fld>
            <a:endParaRPr lang="en-US" dirty="0"/>
          </a:p>
        </p:txBody>
      </p:sp>
      <p:sp>
        <p:nvSpPr>
          <p:cNvPr id="5" name="TextBox 4">
            <a:extLst>
              <a:ext uri="{FF2B5EF4-FFF2-40B4-BE49-F238E27FC236}">
                <a16:creationId xmlns:a16="http://schemas.microsoft.com/office/drawing/2014/main" id="{8E675D4F-EE45-B21D-7CC8-294F91BDC0A0}"/>
              </a:ext>
            </a:extLst>
          </p:cNvPr>
          <p:cNvSpPr txBox="1"/>
          <p:nvPr/>
        </p:nvSpPr>
        <p:spPr>
          <a:xfrm>
            <a:off x="206477" y="892302"/>
            <a:ext cx="8209936" cy="2677656"/>
          </a:xfrm>
          <a:prstGeom prst="rect">
            <a:avLst/>
          </a:prstGeom>
          <a:noFill/>
        </p:spPr>
        <p:txBody>
          <a:bodyPr wrap="square">
            <a:spAutoFit/>
          </a:bodyPr>
          <a:lstStyle/>
          <a:p>
            <a:r>
              <a:rPr lang="en-US" sz="2400" i="1" dirty="0"/>
              <a:t>Transformative change towards sustainable pathways requires more than a simple scaling-up of sustainability initiatives—it entails addressing these levers and leverage points to change the fabric of legal, political, economic and other social systems.</a:t>
            </a:r>
          </a:p>
          <a:p>
            <a:endParaRPr lang="en-US" sz="2400" i="1" dirty="0"/>
          </a:p>
          <a:p>
            <a:r>
              <a:rPr lang="en-US" sz="2400" dirty="0"/>
              <a:t>Agency, power, justice, information, linkage, equity, sustainability, knowledges….</a:t>
            </a:r>
          </a:p>
        </p:txBody>
      </p:sp>
      <p:sp>
        <p:nvSpPr>
          <p:cNvPr id="9" name="TextBox 8">
            <a:extLst>
              <a:ext uri="{FF2B5EF4-FFF2-40B4-BE49-F238E27FC236}">
                <a16:creationId xmlns:a16="http://schemas.microsoft.com/office/drawing/2014/main" id="{B6ADC5AE-058A-2FB1-B94F-690FCD4B4D08}"/>
              </a:ext>
            </a:extLst>
          </p:cNvPr>
          <p:cNvSpPr txBox="1"/>
          <p:nvPr/>
        </p:nvSpPr>
        <p:spPr>
          <a:xfrm>
            <a:off x="471948" y="6180152"/>
            <a:ext cx="7093974" cy="584775"/>
          </a:xfrm>
          <a:prstGeom prst="rect">
            <a:avLst/>
          </a:prstGeom>
          <a:noFill/>
        </p:spPr>
        <p:txBody>
          <a:bodyPr wrap="square">
            <a:spAutoFit/>
          </a:bodyPr>
          <a:lstStyle/>
          <a:p>
            <a:r>
              <a:rPr lang="en-US" sz="1600" dirty="0"/>
              <a:t>Chan KMA, Boyd DR, Gould RK, et al. Levers and leverage points for pathways to sustainability. People Nat. 2020;2:693–717. https://doi.org/10.1002/pan3.10124</a:t>
            </a:r>
            <a:endParaRPr lang="en-AU" sz="1600" dirty="0"/>
          </a:p>
        </p:txBody>
      </p:sp>
      <p:pic>
        <p:nvPicPr>
          <p:cNvPr id="6" name="Picture 5" descr="A close-up of some plants&#10;&#10;Description automatically generated with medium confidence">
            <a:extLst>
              <a:ext uri="{FF2B5EF4-FFF2-40B4-BE49-F238E27FC236}">
                <a16:creationId xmlns:a16="http://schemas.microsoft.com/office/drawing/2014/main" id="{9E7803EB-9746-394B-E025-51770C46E7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46556" y="3705433"/>
            <a:ext cx="3241689" cy="2431267"/>
          </a:xfrm>
          <a:prstGeom prst="rect">
            <a:avLst/>
          </a:prstGeom>
        </p:spPr>
      </p:pic>
    </p:spTree>
    <p:extLst>
      <p:ext uri="{BB962C8B-B14F-4D97-AF65-F5344CB8AC3E}">
        <p14:creationId xmlns:p14="http://schemas.microsoft.com/office/powerpoint/2010/main" val="2575998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B41666-A153-BC6C-0244-4C9D580EC244}"/>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5E5CDF9B-E1A9-294D-1F22-4B7AE882B1B9}"/>
              </a:ext>
            </a:extLst>
          </p:cNvPr>
          <p:cNvSpPr>
            <a:spLocks noGrp="1"/>
          </p:cNvSpPr>
          <p:nvPr>
            <p:ph type="sldNum" sz="quarter" idx="12"/>
          </p:nvPr>
        </p:nvSpPr>
        <p:spPr/>
        <p:txBody>
          <a:bodyPr/>
          <a:lstStyle/>
          <a:p>
            <a:fld id="{72B1DA50-9CDF-674D-ABF9-B3DB44414AAD}" type="slidenum">
              <a:rPr lang="en-US" smtClean="0"/>
              <a:pPr/>
              <a:t>13</a:t>
            </a:fld>
            <a:endParaRPr lang="en-US" dirty="0"/>
          </a:p>
        </p:txBody>
      </p:sp>
      <p:sp>
        <p:nvSpPr>
          <p:cNvPr id="5" name="TextBox 4">
            <a:extLst>
              <a:ext uri="{FF2B5EF4-FFF2-40B4-BE49-F238E27FC236}">
                <a16:creationId xmlns:a16="http://schemas.microsoft.com/office/drawing/2014/main" id="{832D11BA-D29A-5E04-BE92-D95158ED4D97}"/>
              </a:ext>
            </a:extLst>
          </p:cNvPr>
          <p:cNvSpPr txBox="1"/>
          <p:nvPr/>
        </p:nvSpPr>
        <p:spPr>
          <a:xfrm>
            <a:off x="186813" y="384415"/>
            <a:ext cx="8032955" cy="4401205"/>
          </a:xfrm>
          <a:prstGeom prst="rect">
            <a:avLst/>
          </a:prstGeom>
          <a:noFill/>
        </p:spPr>
        <p:txBody>
          <a:bodyPr wrap="square">
            <a:spAutoFit/>
          </a:bodyPr>
          <a:lstStyle/>
          <a:p>
            <a:r>
              <a:rPr lang="en-US" sz="2800" dirty="0"/>
              <a:t>While IPBES’ social </a:t>
            </a:r>
            <a:r>
              <a:rPr lang="en-US" sz="2800" dirty="0" err="1"/>
              <a:t>organisation</a:t>
            </a:r>
            <a:r>
              <a:rPr lang="en-US" sz="2800" dirty="0"/>
              <a:t> is significantly</a:t>
            </a:r>
          </a:p>
          <a:p>
            <a:r>
              <a:rPr lang="en-US" sz="2800" dirty="0"/>
              <a:t>different from previous initiatives and has created opportunities for </a:t>
            </a:r>
            <a:r>
              <a:rPr lang="en-US" sz="2800" dirty="0">
                <a:solidFill>
                  <a:srgbClr val="7030A0"/>
                </a:solidFill>
              </a:rPr>
              <a:t>transformative learning</a:t>
            </a:r>
            <a:r>
              <a:rPr lang="en-US" sz="2800" dirty="0"/>
              <a:t>…… some innovative features also have had </a:t>
            </a:r>
            <a:r>
              <a:rPr lang="en-US" sz="2800" dirty="0">
                <a:solidFill>
                  <a:schemeClr val="accent2">
                    <a:lumMod val="75000"/>
                  </a:schemeClr>
                </a:solidFill>
              </a:rPr>
              <a:t>unintended</a:t>
            </a:r>
          </a:p>
          <a:p>
            <a:r>
              <a:rPr lang="en-US" sz="2800" dirty="0">
                <a:solidFill>
                  <a:schemeClr val="accent2">
                    <a:lumMod val="75000"/>
                  </a:schemeClr>
                </a:solidFill>
              </a:rPr>
              <a:t>consequences for the results of the learning activities</a:t>
            </a:r>
            <a:r>
              <a:rPr lang="en-US" sz="2800" dirty="0"/>
              <a:t>.</a:t>
            </a:r>
          </a:p>
          <a:p>
            <a:r>
              <a:rPr lang="en-US" sz="2800" dirty="0"/>
              <a:t> </a:t>
            </a:r>
          </a:p>
          <a:p>
            <a:r>
              <a:rPr lang="en-US" sz="2800" dirty="0"/>
              <a:t>As a result, to live up to its ambitions of contributing to positive and transformative societal and environmental change, IPBES </a:t>
            </a:r>
            <a:r>
              <a:rPr lang="en-US" sz="2800" dirty="0">
                <a:solidFill>
                  <a:schemeClr val="accent2">
                    <a:lumMod val="75000"/>
                  </a:schemeClr>
                </a:solidFill>
              </a:rPr>
              <a:t>must strengthen its capacity for transformative learning</a:t>
            </a:r>
            <a:r>
              <a:rPr lang="en-US" sz="2800" dirty="0"/>
              <a:t>.</a:t>
            </a:r>
            <a:endParaRPr lang="en-AU" sz="2800" dirty="0"/>
          </a:p>
        </p:txBody>
      </p:sp>
      <p:sp>
        <p:nvSpPr>
          <p:cNvPr id="6" name="TextBox 5">
            <a:extLst>
              <a:ext uri="{FF2B5EF4-FFF2-40B4-BE49-F238E27FC236}">
                <a16:creationId xmlns:a16="http://schemas.microsoft.com/office/drawing/2014/main" id="{317FBF71-3311-E115-1B7B-32EFADBC217E}"/>
              </a:ext>
            </a:extLst>
          </p:cNvPr>
          <p:cNvSpPr txBox="1"/>
          <p:nvPr/>
        </p:nvSpPr>
        <p:spPr>
          <a:xfrm>
            <a:off x="419832" y="5642588"/>
            <a:ext cx="7799935" cy="830997"/>
          </a:xfrm>
          <a:prstGeom prst="rect">
            <a:avLst/>
          </a:prstGeom>
          <a:noFill/>
        </p:spPr>
        <p:txBody>
          <a:bodyPr wrap="square">
            <a:spAutoFit/>
          </a:bodyPr>
          <a:lstStyle/>
          <a:p>
            <a:r>
              <a:rPr lang="en-AU" sz="1600" dirty="0"/>
              <a:t>Borie et al. (2020) Institutionalising reflexivity? Transformative learning and the Intergovernmental science-policy Platform on Biodiversity and Ecosystem Services (IPBES). Environmental Science &amp; Policy 110, 71-76. </a:t>
            </a:r>
            <a:r>
              <a:rPr lang="en-AU" sz="1600" dirty="0">
                <a:hlinkClick r:id="rId2"/>
              </a:rPr>
              <a:t>https://doi.org/10.1016/j.envsci.2020.05.005</a:t>
            </a:r>
            <a:r>
              <a:rPr lang="en-AU" sz="1600" dirty="0"/>
              <a:t>  </a:t>
            </a:r>
          </a:p>
        </p:txBody>
      </p:sp>
    </p:spTree>
    <p:extLst>
      <p:ext uri="{BB962C8B-B14F-4D97-AF65-F5344CB8AC3E}">
        <p14:creationId xmlns:p14="http://schemas.microsoft.com/office/powerpoint/2010/main" val="2370836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71885EC-8BA4-711C-962D-3EEE7E69E851}"/>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6BA433B5-A4CE-225C-4938-6CCC1F499BDA}"/>
              </a:ext>
            </a:extLst>
          </p:cNvPr>
          <p:cNvSpPr>
            <a:spLocks noGrp="1"/>
          </p:cNvSpPr>
          <p:nvPr>
            <p:ph type="sldNum" sz="quarter" idx="12"/>
          </p:nvPr>
        </p:nvSpPr>
        <p:spPr/>
        <p:txBody>
          <a:bodyPr/>
          <a:lstStyle/>
          <a:p>
            <a:fld id="{72B1DA50-9CDF-674D-ABF9-B3DB44414AAD}" type="slidenum">
              <a:rPr lang="en-US" smtClean="0"/>
              <a:pPr/>
              <a:t>14</a:t>
            </a:fld>
            <a:endParaRPr lang="en-US" dirty="0"/>
          </a:p>
        </p:txBody>
      </p:sp>
      <p:sp>
        <p:nvSpPr>
          <p:cNvPr id="4" name="TextBox 3">
            <a:extLst>
              <a:ext uri="{FF2B5EF4-FFF2-40B4-BE49-F238E27FC236}">
                <a16:creationId xmlns:a16="http://schemas.microsoft.com/office/drawing/2014/main" id="{88B9CA5B-DB08-DA00-CF6C-13F771802921}"/>
              </a:ext>
            </a:extLst>
          </p:cNvPr>
          <p:cNvSpPr txBox="1"/>
          <p:nvPr/>
        </p:nvSpPr>
        <p:spPr>
          <a:xfrm>
            <a:off x="353963" y="717755"/>
            <a:ext cx="7946343" cy="4401205"/>
          </a:xfrm>
          <a:prstGeom prst="rect">
            <a:avLst/>
          </a:prstGeom>
          <a:noFill/>
        </p:spPr>
        <p:txBody>
          <a:bodyPr wrap="none" rtlCol="0">
            <a:spAutoFit/>
          </a:bodyPr>
          <a:lstStyle/>
          <a:p>
            <a:r>
              <a:rPr lang="en-AU" sz="2800" dirty="0"/>
              <a:t>What none of this does is talk about time-frames.</a:t>
            </a:r>
          </a:p>
          <a:p>
            <a:endParaRPr lang="en-AU" sz="2800" dirty="0"/>
          </a:p>
          <a:p>
            <a:r>
              <a:rPr lang="en-AU" sz="2800" dirty="0"/>
              <a:t>If we are to have successful TC implemented globally</a:t>
            </a:r>
          </a:p>
          <a:p>
            <a:r>
              <a:rPr lang="en-AU" sz="2800" dirty="0"/>
              <a:t>that positively affects  the 2030 SD agenda, </a:t>
            </a:r>
          </a:p>
          <a:p>
            <a:r>
              <a:rPr lang="en-AU" sz="2800" dirty="0"/>
              <a:t>and the  2050 CBD vision, we need it now….</a:t>
            </a:r>
          </a:p>
          <a:p>
            <a:endParaRPr lang="en-AU" sz="2800" dirty="0"/>
          </a:p>
          <a:p>
            <a:r>
              <a:rPr lang="en-AU" sz="2800" dirty="0"/>
              <a:t>And so an assessment taking until 2025 is simply </a:t>
            </a:r>
          </a:p>
          <a:p>
            <a:r>
              <a:rPr lang="en-AU" sz="2800" dirty="0"/>
              <a:t>too long.</a:t>
            </a:r>
          </a:p>
          <a:p>
            <a:endParaRPr lang="en-AU" sz="2800" dirty="0"/>
          </a:p>
          <a:p>
            <a:r>
              <a:rPr lang="en-AU" sz="2800" dirty="0">
                <a:solidFill>
                  <a:srgbClr val="00B050"/>
                </a:solidFill>
              </a:rPr>
              <a:t>We need an assessment that itself is transformative…</a:t>
            </a:r>
          </a:p>
        </p:txBody>
      </p:sp>
    </p:spTree>
    <p:extLst>
      <p:ext uri="{BB962C8B-B14F-4D97-AF65-F5344CB8AC3E}">
        <p14:creationId xmlns:p14="http://schemas.microsoft.com/office/powerpoint/2010/main" val="3770178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5555670-2F6E-BBC7-82C3-BBBFC604A1F7}"/>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4D6B4E57-B21B-E706-9450-8B2C0A5B7AE4}"/>
              </a:ext>
            </a:extLst>
          </p:cNvPr>
          <p:cNvSpPr>
            <a:spLocks noGrp="1"/>
          </p:cNvSpPr>
          <p:nvPr>
            <p:ph type="sldNum" sz="quarter" idx="12"/>
          </p:nvPr>
        </p:nvSpPr>
        <p:spPr/>
        <p:txBody>
          <a:bodyPr/>
          <a:lstStyle/>
          <a:p>
            <a:fld id="{72B1DA50-9CDF-674D-ABF9-B3DB44414AAD}" type="slidenum">
              <a:rPr lang="en-US" smtClean="0"/>
              <a:pPr/>
              <a:t>15</a:t>
            </a:fld>
            <a:endParaRPr lang="en-US" dirty="0"/>
          </a:p>
        </p:txBody>
      </p:sp>
      <p:sp>
        <p:nvSpPr>
          <p:cNvPr id="4" name="TextBox 3">
            <a:extLst>
              <a:ext uri="{FF2B5EF4-FFF2-40B4-BE49-F238E27FC236}">
                <a16:creationId xmlns:a16="http://schemas.microsoft.com/office/drawing/2014/main" id="{D1DA1EFE-8980-A57E-DE7E-274ED5FBF179}"/>
              </a:ext>
            </a:extLst>
          </p:cNvPr>
          <p:cNvSpPr txBox="1"/>
          <p:nvPr/>
        </p:nvSpPr>
        <p:spPr>
          <a:xfrm>
            <a:off x="1420762" y="2403310"/>
            <a:ext cx="4733732" cy="2800767"/>
          </a:xfrm>
          <a:prstGeom prst="rect">
            <a:avLst/>
          </a:prstGeom>
          <a:noFill/>
        </p:spPr>
        <p:txBody>
          <a:bodyPr wrap="none" rtlCol="0">
            <a:spAutoFit/>
          </a:bodyPr>
          <a:lstStyle/>
          <a:p>
            <a:pPr marL="457200" indent="-457200">
              <a:buFont typeface="Wingdings" panose="05000000000000000000" pitchFamily="2" charset="2"/>
              <a:buChar char="Ø"/>
            </a:pPr>
            <a:r>
              <a:rPr lang="en-AU" sz="2800" dirty="0">
                <a:solidFill>
                  <a:srgbClr val="7030A0"/>
                </a:solidFill>
              </a:rPr>
              <a:t>Human-nature relationships</a:t>
            </a:r>
          </a:p>
          <a:p>
            <a:pPr marL="914400" lvl="1" indent="-457200">
              <a:buFont typeface="Wingdings" panose="05000000000000000000" pitchFamily="2" charset="2"/>
              <a:buChar char="Ø"/>
            </a:pPr>
            <a:r>
              <a:rPr lang="en-AU" sz="2800" dirty="0">
                <a:solidFill>
                  <a:schemeClr val="accent6">
                    <a:lumMod val="50000"/>
                  </a:schemeClr>
                </a:solidFill>
              </a:rPr>
              <a:t>Cities</a:t>
            </a:r>
          </a:p>
          <a:p>
            <a:pPr marL="1371600" lvl="2" indent="-457200">
              <a:buFont typeface="Wingdings" panose="05000000000000000000" pitchFamily="2" charset="2"/>
              <a:buChar char="Ø"/>
            </a:pPr>
            <a:r>
              <a:rPr lang="en-AU" sz="2800" dirty="0">
                <a:solidFill>
                  <a:srgbClr val="00B050"/>
                </a:solidFill>
              </a:rPr>
              <a:t>Food</a:t>
            </a:r>
          </a:p>
          <a:p>
            <a:pPr marL="1828800" lvl="3" indent="-457200">
              <a:buFont typeface="Wingdings" panose="05000000000000000000" pitchFamily="2" charset="2"/>
              <a:buChar char="Ø"/>
            </a:pPr>
            <a:r>
              <a:rPr lang="en-AU" sz="2800" dirty="0">
                <a:solidFill>
                  <a:srgbClr val="009EDD"/>
                </a:solidFill>
              </a:rPr>
              <a:t>Epidemics</a:t>
            </a:r>
          </a:p>
          <a:p>
            <a:pPr marL="2743200" lvl="5" indent="-457200">
              <a:buFont typeface="Wingdings" panose="05000000000000000000" pitchFamily="2" charset="2"/>
              <a:buChar char="Ø"/>
            </a:pPr>
            <a:r>
              <a:rPr lang="en-AU" sz="2800" dirty="0">
                <a:solidFill>
                  <a:srgbClr val="C00000"/>
                </a:solidFill>
              </a:rPr>
              <a:t>Invasives</a:t>
            </a:r>
          </a:p>
          <a:p>
            <a:endParaRPr lang="en-AU" dirty="0"/>
          </a:p>
          <a:p>
            <a:endParaRPr lang="en-AU" dirty="0"/>
          </a:p>
        </p:txBody>
      </p:sp>
      <p:sp>
        <p:nvSpPr>
          <p:cNvPr id="6" name="TextBox 5">
            <a:extLst>
              <a:ext uri="{FF2B5EF4-FFF2-40B4-BE49-F238E27FC236}">
                <a16:creationId xmlns:a16="http://schemas.microsoft.com/office/drawing/2014/main" id="{65986F60-944E-B8CF-1D19-D3BF9A61220B}"/>
              </a:ext>
            </a:extLst>
          </p:cNvPr>
          <p:cNvSpPr txBox="1"/>
          <p:nvPr/>
        </p:nvSpPr>
        <p:spPr>
          <a:xfrm>
            <a:off x="1363976" y="316412"/>
            <a:ext cx="4847304" cy="1354217"/>
          </a:xfrm>
          <a:prstGeom prst="rect">
            <a:avLst/>
          </a:prstGeom>
          <a:noFill/>
        </p:spPr>
        <p:txBody>
          <a:bodyPr wrap="square">
            <a:spAutoFit/>
          </a:bodyPr>
          <a:lstStyle/>
          <a:p>
            <a:r>
              <a:rPr lang="en-AU" sz="3200" dirty="0">
                <a:solidFill>
                  <a:srgbClr val="7030A0"/>
                </a:solidFill>
              </a:rPr>
              <a:t>Transformative Changes for </a:t>
            </a:r>
            <a:br>
              <a:rPr lang="en-AU" sz="3200" dirty="0">
                <a:solidFill>
                  <a:srgbClr val="7030A0"/>
                </a:solidFill>
              </a:rPr>
            </a:br>
            <a:r>
              <a:rPr lang="en-AU" sz="3200" dirty="0">
                <a:solidFill>
                  <a:srgbClr val="7030A0"/>
                </a:solidFill>
              </a:rPr>
              <a:t>Biodiversity and Health</a:t>
            </a:r>
          </a:p>
          <a:p>
            <a:endParaRPr lang="en-AU" sz="1800" dirty="0"/>
          </a:p>
        </p:txBody>
      </p:sp>
    </p:spTree>
    <p:extLst>
      <p:ext uri="{BB962C8B-B14F-4D97-AF65-F5344CB8AC3E}">
        <p14:creationId xmlns:p14="http://schemas.microsoft.com/office/powerpoint/2010/main" val="1339543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1FE16A6-F181-8460-7AE6-8DD21F32CA11}"/>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462CCFCE-E30C-E72F-50BB-176D7F5338B8}"/>
              </a:ext>
            </a:extLst>
          </p:cNvPr>
          <p:cNvSpPr>
            <a:spLocks noGrp="1"/>
          </p:cNvSpPr>
          <p:nvPr>
            <p:ph type="sldNum" sz="quarter" idx="12"/>
          </p:nvPr>
        </p:nvSpPr>
        <p:spPr/>
        <p:txBody>
          <a:bodyPr/>
          <a:lstStyle/>
          <a:p>
            <a:fld id="{72B1DA50-9CDF-674D-ABF9-B3DB44414AAD}" type="slidenum">
              <a:rPr lang="en-US" smtClean="0"/>
              <a:pPr/>
              <a:t>16</a:t>
            </a:fld>
            <a:endParaRPr lang="en-US" dirty="0"/>
          </a:p>
        </p:txBody>
      </p:sp>
      <p:sp>
        <p:nvSpPr>
          <p:cNvPr id="5" name="TextBox 4">
            <a:extLst>
              <a:ext uri="{FF2B5EF4-FFF2-40B4-BE49-F238E27FC236}">
                <a16:creationId xmlns:a16="http://schemas.microsoft.com/office/drawing/2014/main" id="{686F5CF0-4FD0-4ED3-07C6-CE6D82EAC3A1}"/>
              </a:ext>
            </a:extLst>
          </p:cNvPr>
          <p:cNvSpPr txBox="1"/>
          <p:nvPr/>
        </p:nvSpPr>
        <p:spPr>
          <a:xfrm>
            <a:off x="305072" y="433071"/>
            <a:ext cx="7870725" cy="2308324"/>
          </a:xfrm>
          <a:prstGeom prst="rect">
            <a:avLst/>
          </a:prstGeom>
          <a:noFill/>
        </p:spPr>
        <p:txBody>
          <a:bodyPr wrap="square">
            <a:spAutoFit/>
          </a:bodyPr>
          <a:lstStyle/>
          <a:p>
            <a:r>
              <a:rPr lang="en-US" sz="2400" dirty="0"/>
              <a:t>All the conference issues (plus explicitly climate change and water) are to be covered in a newly launched IPBES assessment on the </a:t>
            </a:r>
            <a:r>
              <a:rPr lang="en-US" sz="2400" dirty="0">
                <a:solidFill>
                  <a:srgbClr val="C00000"/>
                </a:solidFill>
              </a:rPr>
              <a:t>NEXUS</a:t>
            </a:r>
            <a:r>
              <a:rPr lang="en-US" sz="2400" dirty="0"/>
              <a:t> between them.</a:t>
            </a:r>
          </a:p>
          <a:p>
            <a:endParaRPr lang="en-US" sz="2400" dirty="0"/>
          </a:p>
          <a:p>
            <a:r>
              <a:rPr lang="en-US" sz="2400" dirty="0"/>
              <a:t>And that </a:t>
            </a:r>
            <a:r>
              <a:rPr lang="en-US" sz="2400" dirty="0">
                <a:solidFill>
                  <a:srgbClr val="C00000"/>
                </a:solidFill>
              </a:rPr>
              <a:t>assessment clearly overlaps the TC assessment </a:t>
            </a:r>
            <a:r>
              <a:rPr lang="en-US" sz="2400" dirty="0"/>
              <a:t>–still working out the roles for each assessment…</a:t>
            </a:r>
          </a:p>
        </p:txBody>
      </p:sp>
      <p:pic>
        <p:nvPicPr>
          <p:cNvPr id="6" name="Picture 5" descr="A picture containing tree, outdoor, plant, forest&#10;&#10;Description automatically generated">
            <a:extLst>
              <a:ext uri="{FF2B5EF4-FFF2-40B4-BE49-F238E27FC236}">
                <a16:creationId xmlns:a16="http://schemas.microsoft.com/office/drawing/2014/main" id="{4E8A2320-789E-EF13-2F4A-91E44FD9BD4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9297" y="2905742"/>
            <a:ext cx="5087645" cy="3815733"/>
          </a:xfrm>
          <a:prstGeom prst="rect">
            <a:avLst/>
          </a:prstGeom>
        </p:spPr>
      </p:pic>
    </p:spTree>
    <p:extLst>
      <p:ext uri="{BB962C8B-B14F-4D97-AF65-F5344CB8AC3E}">
        <p14:creationId xmlns:p14="http://schemas.microsoft.com/office/powerpoint/2010/main" val="1928611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6642F7A-5E5C-5394-1350-264D43F6264A}"/>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2B1AB62C-1AF0-6BD3-3C3C-C6D24642AF8E}"/>
              </a:ext>
            </a:extLst>
          </p:cNvPr>
          <p:cNvSpPr>
            <a:spLocks noGrp="1"/>
          </p:cNvSpPr>
          <p:nvPr>
            <p:ph type="sldNum" sz="quarter" idx="12"/>
          </p:nvPr>
        </p:nvSpPr>
        <p:spPr/>
        <p:txBody>
          <a:bodyPr/>
          <a:lstStyle/>
          <a:p>
            <a:fld id="{72B1DA50-9CDF-674D-ABF9-B3DB44414AAD}" type="slidenum">
              <a:rPr lang="en-US" smtClean="0"/>
              <a:pPr/>
              <a:t>17</a:t>
            </a:fld>
            <a:endParaRPr lang="en-US" dirty="0"/>
          </a:p>
        </p:txBody>
      </p:sp>
      <p:sp>
        <p:nvSpPr>
          <p:cNvPr id="5" name="TextBox 4">
            <a:extLst>
              <a:ext uri="{FF2B5EF4-FFF2-40B4-BE49-F238E27FC236}">
                <a16:creationId xmlns:a16="http://schemas.microsoft.com/office/drawing/2014/main" id="{70F8B521-DC41-DFDE-1278-A1AB273D7505}"/>
              </a:ext>
            </a:extLst>
          </p:cNvPr>
          <p:cNvSpPr txBox="1"/>
          <p:nvPr/>
        </p:nvSpPr>
        <p:spPr>
          <a:xfrm>
            <a:off x="678426" y="373626"/>
            <a:ext cx="7054239" cy="5509200"/>
          </a:xfrm>
          <a:prstGeom prst="rect">
            <a:avLst/>
          </a:prstGeom>
          <a:noFill/>
        </p:spPr>
        <p:txBody>
          <a:bodyPr wrap="none" rtlCol="0">
            <a:spAutoFit/>
          </a:bodyPr>
          <a:lstStyle/>
          <a:p>
            <a:r>
              <a:rPr lang="en-AU" sz="3200" dirty="0"/>
              <a:t>Questions:</a:t>
            </a:r>
          </a:p>
          <a:p>
            <a:endParaRPr lang="en-AU" sz="3200" dirty="0"/>
          </a:p>
          <a:p>
            <a:r>
              <a:rPr lang="en-AU" sz="2400" dirty="0">
                <a:solidFill>
                  <a:srgbClr val="00B050"/>
                </a:solidFill>
              </a:rPr>
              <a:t>Ecosystem services or natures contributions to people</a:t>
            </a:r>
            <a:r>
              <a:rPr lang="en-AU" sz="2400" dirty="0"/>
              <a:t>?</a:t>
            </a:r>
          </a:p>
          <a:p>
            <a:r>
              <a:rPr lang="en-AU" sz="2400" dirty="0"/>
              <a:t>	Is this debate worth having?</a:t>
            </a:r>
            <a:br>
              <a:rPr lang="en-AU" sz="2400" dirty="0"/>
            </a:br>
            <a:endParaRPr lang="en-AU" sz="2400" dirty="0"/>
          </a:p>
          <a:p>
            <a:r>
              <a:rPr lang="en-AU" sz="2400" dirty="0">
                <a:solidFill>
                  <a:schemeClr val="accent6">
                    <a:lumMod val="50000"/>
                  </a:schemeClr>
                </a:solidFill>
              </a:rPr>
              <a:t>Health or wellness</a:t>
            </a:r>
            <a:r>
              <a:rPr lang="en-AU" sz="2400" dirty="0"/>
              <a:t>?</a:t>
            </a:r>
          </a:p>
          <a:p>
            <a:r>
              <a:rPr lang="en-AU" sz="2400" dirty="0"/>
              <a:t>	Is ecosystem health real?</a:t>
            </a:r>
            <a:br>
              <a:rPr lang="en-AU" sz="2400" dirty="0"/>
            </a:br>
            <a:endParaRPr lang="en-AU" sz="2400" dirty="0"/>
          </a:p>
          <a:p>
            <a:r>
              <a:rPr lang="en-AU" sz="2400" dirty="0">
                <a:solidFill>
                  <a:srgbClr val="CC00CC"/>
                </a:solidFill>
              </a:rPr>
              <a:t>Is 3 years a suitable time for these assessments</a:t>
            </a:r>
            <a:r>
              <a:rPr lang="en-AU" sz="2400" dirty="0"/>
              <a:t>?</a:t>
            </a:r>
          </a:p>
          <a:p>
            <a:r>
              <a:rPr lang="en-AU" sz="2400" dirty="0"/>
              <a:t>	Can assessments be in </a:t>
            </a:r>
            <a:r>
              <a:rPr lang="en-AU" sz="2400" dirty="0" err="1"/>
              <a:t>realtime</a:t>
            </a:r>
            <a:r>
              <a:rPr lang="en-AU" sz="2400" dirty="0"/>
              <a:t>?</a:t>
            </a:r>
            <a:br>
              <a:rPr lang="en-AU" sz="2400" dirty="0"/>
            </a:br>
            <a:endParaRPr lang="en-AU" sz="2400" dirty="0"/>
          </a:p>
          <a:p>
            <a:r>
              <a:rPr lang="en-AU" sz="2400" dirty="0">
                <a:solidFill>
                  <a:srgbClr val="0066FF"/>
                </a:solidFill>
              </a:rPr>
              <a:t>Is a “levers &amp; leverage points” approach a good idea</a:t>
            </a:r>
            <a:r>
              <a:rPr lang="en-AU" sz="2400" dirty="0"/>
              <a:t>?</a:t>
            </a:r>
          </a:p>
          <a:p>
            <a:r>
              <a:rPr lang="en-AU" sz="2400" dirty="0"/>
              <a:t>	If so, how could this be sold to the </a:t>
            </a:r>
            <a:br>
              <a:rPr lang="en-AU" sz="2400" dirty="0"/>
            </a:br>
            <a:r>
              <a:rPr lang="en-AU" sz="2400" dirty="0"/>
              <a:t>	political/business communities?</a:t>
            </a:r>
          </a:p>
        </p:txBody>
      </p:sp>
    </p:spTree>
    <p:extLst>
      <p:ext uri="{BB962C8B-B14F-4D97-AF65-F5344CB8AC3E}">
        <p14:creationId xmlns:p14="http://schemas.microsoft.com/office/powerpoint/2010/main" val="3845187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2E9EC79-D5E1-62EC-0A1F-0E2930FFA64F}"/>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268AAF42-23B4-6D85-44A2-72794976B007}"/>
              </a:ext>
            </a:extLst>
          </p:cNvPr>
          <p:cNvSpPr>
            <a:spLocks noGrp="1"/>
          </p:cNvSpPr>
          <p:nvPr>
            <p:ph type="sldNum" sz="quarter" idx="12"/>
          </p:nvPr>
        </p:nvSpPr>
        <p:spPr/>
        <p:txBody>
          <a:bodyPr/>
          <a:lstStyle/>
          <a:p>
            <a:fld id="{72B1DA50-9CDF-674D-ABF9-B3DB44414AAD}" type="slidenum">
              <a:rPr lang="en-US" smtClean="0"/>
              <a:pPr/>
              <a:t>18</a:t>
            </a:fld>
            <a:endParaRPr lang="en-US" dirty="0"/>
          </a:p>
        </p:txBody>
      </p:sp>
      <p:sp>
        <p:nvSpPr>
          <p:cNvPr id="4" name="TextBox 3">
            <a:extLst>
              <a:ext uri="{FF2B5EF4-FFF2-40B4-BE49-F238E27FC236}">
                <a16:creationId xmlns:a16="http://schemas.microsoft.com/office/drawing/2014/main" id="{282FE977-8C5C-542C-4EC9-B8AB349CBDC4}"/>
              </a:ext>
            </a:extLst>
          </p:cNvPr>
          <p:cNvSpPr txBox="1"/>
          <p:nvPr/>
        </p:nvSpPr>
        <p:spPr>
          <a:xfrm>
            <a:off x="324463" y="104917"/>
            <a:ext cx="8091949" cy="3108543"/>
          </a:xfrm>
          <a:prstGeom prst="rect">
            <a:avLst/>
          </a:prstGeom>
          <a:noFill/>
        </p:spPr>
        <p:txBody>
          <a:bodyPr wrap="square" rtlCol="0">
            <a:spAutoFit/>
          </a:bodyPr>
          <a:lstStyle/>
          <a:p>
            <a:r>
              <a:rPr lang="en-AU" sz="2800" dirty="0"/>
              <a:t>But why </a:t>
            </a:r>
            <a:r>
              <a:rPr lang="en-AU" sz="2800" dirty="0">
                <a:solidFill>
                  <a:srgbClr val="0066FF"/>
                </a:solidFill>
              </a:rPr>
              <a:t>whales</a:t>
            </a:r>
            <a:r>
              <a:rPr lang="en-AU" sz="2800" dirty="0"/>
              <a:t> in the title of my presentation?</a:t>
            </a:r>
          </a:p>
          <a:p>
            <a:endParaRPr lang="en-AU" sz="2800" dirty="0"/>
          </a:p>
          <a:p>
            <a:r>
              <a:rPr lang="en-AU" sz="2800" dirty="0">
                <a:solidFill>
                  <a:schemeClr val="accent5">
                    <a:lumMod val="75000"/>
                  </a:schemeClr>
                </a:solidFill>
              </a:rPr>
              <a:t>There are 2 good examples of TC in the international arena:</a:t>
            </a:r>
          </a:p>
          <a:p>
            <a:endParaRPr lang="en-AU" sz="2800" dirty="0"/>
          </a:p>
          <a:p>
            <a:r>
              <a:rPr lang="en-AU" sz="2800" dirty="0"/>
              <a:t>The </a:t>
            </a:r>
            <a:r>
              <a:rPr lang="en-AU" sz="2800" dirty="0">
                <a:solidFill>
                  <a:srgbClr val="C00000"/>
                </a:solidFill>
              </a:rPr>
              <a:t>ozone hole </a:t>
            </a:r>
            <a:r>
              <a:rPr lang="en-AU" sz="2800" dirty="0"/>
              <a:t>and</a:t>
            </a:r>
          </a:p>
          <a:p>
            <a:r>
              <a:rPr lang="en-AU" sz="2800" dirty="0"/>
              <a:t>The </a:t>
            </a:r>
            <a:r>
              <a:rPr lang="en-AU" sz="2800" dirty="0">
                <a:solidFill>
                  <a:srgbClr val="00B0F0"/>
                </a:solidFill>
              </a:rPr>
              <a:t>moratorium on whaling</a:t>
            </a:r>
            <a:r>
              <a:rPr lang="en-AU" sz="2800" dirty="0"/>
              <a:t>…</a:t>
            </a:r>
          </a:p>
        </p:txBody>
      </p:sp>
      <p:pic>
        <p:nvPicPr>
          <p:cNvPr id="5" name="Picture 4">
            <a:extLst>
              <a:ext uri="{FF2B5EF4-FFF2-40B4-BE49-F238E27FC236}">
                <a16:creationId xmlns:a16="http://schemas.microsoft.com/office/drawing/2014/main" id="{49BC0137-6BF8-AAF5-B306-3118EF6D2E62}"/>
              </a:ext>
            </a:extLst>
          </p:cNvPr>
          <p:cNvPicPr>
            <a:picLocks noChangeAspect="1"/>
          </p:cNvPicPr>
          <p:nvPr/>
        </p:nvPicPr>
        <p:blipFill>
          <a:blip r:embed="rId2"/>
          <a:stretch>
            <a:fillRect/>
          </a:stretch>
        </p:blipFill>
        <p:spPr>
          <a:xfrm>
            <a:off x="668594" y="3586314"/>
            <a:ext cx="2094271" cy="2094271"/>
          </a:xfrm>
          <a:prstGeom prst="rect">
            <a:avLst/>
          </a:prstGeom>
        </p:spPr>
      </p:pic>
      <p:pic>
        <p:nvPicPr>
          <p:cNvPr id="6" name="Picture 5">
            <a:extLst>
              <a:ext uri="{FF2B5EF4-FFF2-40B4-BE49-F238E27FC236}">
                <a16:creationId xmlns:a16="http://schemas.microsoft.com/office/drawing/2014/main" id="{F716E4D9-45CF-2859-1B8A-E1C8D7BF1A95}"/>
              </a:ext>
            </a:extLst>
          </p:cNvPr>
          <p:cNvPicPr>
            <a:picLocks noChangeAspect="1"/>
          </p:cNvPicPr>
          <p:nvPr/>
        </p:nvPicPr>
        <p:blipFill>
          <a:blip r:embed="rId3"/>
          <a:stretch>
            <a:fillRect/>
          </a:stretch>
        </p:blipFill>
        <p:spPr>
          <a:xfrm>
            <a:off x="3722208" y="3330755"/>
            <a:ext cx="3228155" cy="2421116"/>
          </a:xfrm>
          <a:prstGeom prst="rect">
            <a:avLst/>
          </a:prstGeom>
        </p:spPr>
      </p:pic>
    </p:spTree>
    <p:extLst>
      <p:ext uri="{BB962C8B-B14F-4D97-AF65-F5344CB8AC3E}">
        <p14:creationId xmlns:p14="http://schemas.microsoft.com/office/powerpoint/2010/main" val="3040005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1133793" y="737104"/>
            <a:ext cx="6209705" cy="248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800" b="1" dirty="0">
                <a:solidFill>
                  <a:srgbClr val="00B0F0"/>
                </a:solidFill>
                <a:latin typeface="Arial" panose="020B0604020202020204" pitchFamily="34" charset="0"/>
                <a:cs typeface="Arial" panose="020B0604020202020204" pitchFamily="34" charset="0"/>
              </a:rPr>
              <a:t>1946 International Convention for the Regulation of Whaling </a:t>
            </a:r>
            <a:r>
              <a:rPr lang="en-US" altLang="en-US" sz="2800" dirty="0">
                <a:solidFill>
                  <a:srgbClr val="00B0F0"/>
                </a:solidFill>
                <a:latin typeface="Arial" panose="020B0604020202020204" pitchFamily="34" charset="0"/>
                <a:cs typeface="Arial" panose="020B0604020202020204" pitchFamily="34" charset="0"/>
              </a:rPr>
              <a:t>(ICRW), </a:t>
            </a:r>
          </a:p>
          <a:p>
            <a:pPr eaLnBrk="1" hangingPunct="1"/>
            <a:r>
              <a:rPr lang="en-US" altLang="en-US" sz="2800" dirty="0">
                <a:solidFill>
                  <a:srgbClr val="00B0F0"/>
                </a:solidFill>
                <a:latin typeface="Arial" panose="020B0604020202020204" pitchFamily="34" charset="0"/>
                <a:cs typeface="Arial" panose="020B0604020202020204" pitchFamily="34" charset="0"/>
              </a:rPr>
              <a:t>of which the governing body is the </a:t>
            </a:r>
            <a:br>
              <a:rPr lang="en-US" altLang="en-US" sz="2800" dirty="0">
                <a:solidFill>
                  <a:srgbClr val="00B0F0"/>
                </a:solidFill>
                <a:latin typeface="Arial" panose="020B0604020202020204" pitchFamily="34" charset="0"/>
                <a:cs typeface="Arial" panose="020B0604020202020204" pitchFamily="34" charset="0"/>
              </a:rPr>
            </a:br>
            <a:r>
              <a:rPr lang="en-US" altLang="en-US" sz="2800" b="1" dirty="0">
                <a:solidFill>
                  <a:srgbClr val="00B0F0"/>
                </a:solidFill>
                <a:latin typeface="Arial" panose="020B0604020202020204" pitchFamily="34" charset="0"/>
                <a:cs typeface="Arial" panose="020B0604020202020204" pitchFamily="34" charset="0"/>
              </a:rPr>
              <a:t>International Whaling Commission (IWC)</a:t>
            </a:r>
          </a:p>
          <a:p>
            <a:pPr eaLnBrk="1" hangingPunct="1"/>
            <a:endParaRPr lang="en-US" altLang="en-US" dirty="0">
              <a:latin typeface="Arial" panose="020B0604020202020204" pitchFamily="34" charset="0"/>
              <a:cs typeface="Arial" panose="020B0604020202020204" pitchFamily="34" charset="0"/>
            </a:endParaRPr>
          </a:p>
        </p:txBody>
      </p:sp>
      <p:pic>
        <p:nvPicPr>
          <p:cNvPr id="11266" name="Picture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88705" y="3651364"/>
            <a:ext cx="4329113"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435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7CAE9E-3B62-47D3-9D48-4F88611E19A7}"/>
              </a:ext>
            </a:extLst>
          </p:cNvPr>
          <p:cNvSpPr txBox="1"/>
          <p:nvPr/>
        </p:nvSpPr>
        <p:spPr>
          <a:xfrm>
            <a:off x="856296" y="819125"/>
            <a:ext cx="6821868" cy="4832092"/>
          </a:xfrm>
          <a:prstGeom prst="rect">
            <a:avLst/>
          </a:prstGeom>
          <a:noFill/>
        </p:spPr>
        <p:txBody>
          <a:bodyPr wrap="none" rtlCol="0">
            <a:spAutoFit/>
          </a:bodyPr>
          <a:lstStyle/>
          <a:p>
            <a:r>
              <a:rPr lang="en-AU" sz="2800" dirty="0"/>
              <a:t>The </a:t>
            </a:r>
            <a:r>
              <a:rPr lang="en-AU" sz="2800" dirty="0">
                <a:solidFill>
                  <a:srgbClr val="7030A0"/>
                </a:solidFill>
              </a:rPr>
              <a:t>oldest</a:t>
            </a:r>
            <a:r>
              <a:rPr lang="en-AU" sz="2800" dirty="0"/>
              <a:t>, and </a:t>
            </a:r>
            <a:r>
              <a:rPr lang="en-AU" sz="2800" dirty="0">
                <a:solidFill>
                  <a:srgbClr val="C00000"/>
                </a:solidFill>
              </a:rPr>
              <a:t>most highly divisive</a:t>
            </a:r>
            <a:r>
              <a:rPr lang="en-AU" sz="2800" dirty="0"/>
              <a:t>, of </a:t>
            </a:r>
            <a:br>
              <a:rPr lang="en-AU" sz="2800" dirty="0"/>
            </a:br>
            <a:r>
              <a:rPr lang="en-AU" sz="2800" dirty="0"/>
              <a:t>the wildlife conventions.</a:t>
            </a:r>
          </a:p>
          <a:p>
            <a:endParaRPr lang="en-AU" sz="2800" dirty="0"/>
          </a:p>
          <a:p>
            <a:r>
              <a:rPr lang="en-AU" sz="2800" dirty="0"/>
              <a:t>Why?  Because it represents the clash - </a:t>
            </a:r>
          </a:p>
          <a:p>
            <a:pPr marL="342900" indent="-342900">
              <a:buFont typeface="Wingdings" panose="05000000000000000000" pitchFamily="2" charset="2"/>
              <a:buChar char="ü"/>
            </a:pPr>
            <a:r>
              <a:rPr lang="en-AU" sz="2800" dirty="0"/>
              <a:t>between conservation and animal welfare; </a:t>
            </a:r>
          </a:p>
          <a:p>
            <a:pPr marL="342900" indent="-342900">
              <a:buFont typeface="Wingdings" panose="05000000000000000000" pitchFamily="2" charset="2"/>
              <a:buChar char="ü"/>
            </a:pPr>
            <a:endParaRPr lang="en-AU" sz="2800" dirty="0"/>
          </a:p>
          <a:p>
            <a:pPr marL="342900" indent="-342900">
              <a:buFont typeface="Wingdings" panose="05000000000000000000" pitchFamily="2" charset="2"/>
              <a:buChar char="ü"/>
            </a:pPr>
            <a:r>
              <a:rPr lang="en-AU" sz="2800" dirty="0"/>
              <a:t>between sustainable use and conservation;</a:t>
            </a:r>
          </a:p>
          <a:p>
            <a:pPr marL="342900" indent="-342900">
              <a:buFont typeface="Wingdings" panose="05000000000000000000" pitchFamily="2" charset="2"/>
              <a:buChar char="ü"/>
            </a:pPr>
            <a:endParaRPr lang="en-AU" sz="2800" dirty="0"/>
          </a:p>
          <a:p>
            <a:pPr marL="342900" indent="-342900">
              <a:buFont typeface="Wingdings" panose="05000000000000000000" pitchFamily="2" charset="2"/>
              <a:buChar char="ü"/>
            </a:pPr>
            <a:r>
              <a:rPr lang="en-AU" sz="2800" dirty="0"/>
              <a:t>between science, policy and law, and</a:t>
            </a:r>
          </a:p>
          <a:p>
            <a:r>
              <a:rPr lang="en-AU" sz="2800" dirty="0"/>
              <a:t> </a:t>
            </a:r>
          </a:p>
          <a:p>
            <a:pPr marL="342900" indent="-342900">
              <a:buFont typeface="Wingdings" panose="05000000000000000000" pitchFamily="2" charset="2"/>
              <a:buChar char="ü"/>
            </a:pPr>
            <a:r>
              <a:rPr lang="en-AU" sz="2800" dirty="0"/>
              <a:t>between different cultural norms.</a:t>
            </a:r>
            <a:endParaRPr lang="en-US" sz="2800" dirty="0"/>
          </a:p>
        </p:txBody>
      </p:sp>
    </p:spTree>
    <p:extLst>
      <p:ext uri="{BB962C8B-B14F-4D97-AF65-F5344CB8AC3E}">
        <p14:creationId xmlns:p14="http://schemas.microsoft.com/office/powerpoint/2010/main" val="1719233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491613" y="894516"/>
            <a:ext cx="7305367" cy="376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5" tIns="25718" rIns="51435" bIns="2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n-US" altLang="en-US" sz="2800" dirty="0">
                <a:latin typeface="Arial" pitchFamily="34" charset="0"/>
                <a:cs typeface="Arial" pitchFamily="34" charset="0"/>
              </a:rPr>
              <a:t>Convention Text</a:t>
            </a:r>
          </a:p>
          <a:p>
            <a:pPr eaLnBrk="1" hangingPunct="1"/>
            <a:endParaRPr lang="en-US" altLang="en-US" sz="2800" dirty="0">
              <a:latin typeface="Arial" pitchFamily="34" charset="0"/>
              <a:cs typeface="Arial" pitchFamily="34" charset="0"/>
            </a:endParaRPr>
          </a:p>
          <a:p>
            <a:pPr eaLnBrk="1" hangingPunct="1"/>
            <a:r>
              <a:rPr lang="en-US" altLang="en-US" sz="2800" dirty="0">
                <a:latin typeface="Arial" pitchFamily="34" charset="0"/>
                <a:cs typeface="Arial" pitchFamily="34" charset="0"/>
              </a:rPr>
              <a:t>Considering that the </a:t>
            </a:r>
            <a:r>
              <a:rPr lang="en-US" altLang="en-US" sz="2800" dirty="0">
                <a:solidFill>
                  <a:srgbClr val="C00000"/>
                </a:solidFill>
                <a:latin typeface="Arial" pitchFamily="34" charset="0"/>
                <a:cs typeface="Arial" pitchFamily="34" charset="0"/>
              </a:rPr>
              <a:t>history of whaling </a:t>
            </a:r>
            <a:r>
              <a:rPr lang="en-US" altLang="en-US" sz="2800" dirty="0">
                <a:solidFill>
                  <a:schemeClr val="accent6">
                    <a:lumMod val="75000"/>
                  </a:schemeClr>
                </a:solidFill>
                <a:latin typeface="Arial" pitchFamily="34" charset="0"/>
                <a:cs typeface="Arial" pitchFamily="34" charset="0"/>
              </a:rPr>
              <a:t>has seen overfishing of one area after another and of one species of whale after another to such a degree that it is </a:t>
            </a:r>
            <a:r>
              <a:rPr lang="en-US" altLang="en-US" sz="2800" dirty="0">
                <a:solidFill>
                  <a:schemeClr val="accent3">
                    <a:lumMod val="50000"/>
                  </a:schemeClr>
                </a:solidFill>
                <a:latin typeface="Arial" pitchFamily="34" charset="0"/>
                <a:cs typeface="Arial" pitchFamily="34" charset="0"/>
              </a:rPr>
              <a:t>essential to protect all species of whales from further over-fishing</a:t>
            </a:r>
            <a:r>
              <a:rPr lang="en-US" altLang="en-US" sz="2800" dirty="0">
                <a:latin typeface="Arial" pitchFamily="34" charset="0"/>
                <a:cs typeface="Arial" pitchFamily="34" charset="0"/>
              </a:rPr>
              <a:t>;</a:t>
            </a:r>
          </a:p>
          <a:p>
            <a:pPr eaLnBrk="1" hangingPunct="1"/>
            <a:r>
              <a:rPr lang="en-US" altLang="en-US" dirty="0"/>
              <a:t> </a:t>
            </a:r>
            <a:endParaRPr lang="en-US" altLang="en-US" sz="1350" dirty="0">
              <a:latin typeface="Arial" pitchFamily="34" charset="0"/>
              <a:cs typeface="Arial" pitchFamily="34" charset="0"/>
            </a:endParaRPr>
          </a:p>
          <a:p>
            <a:pPr eaLnBrk="1" hangingPunct="1"/>
            <a:endParaRPr lang="en-US" altLang="en-US" sz="1350" dirty="0">
              <a:latin typeface="Arial" pitchFamily="34" charset="0"/>
              <a:cs typeface="Arial" pitchFamily="34" charset="0"/>
            </a:endParaRPr>
          </a:p>
          <a:p>
            <a:pPr eaLnBrk="1" hangingPunct="1"/>
            <a:r>
              <a:rPr lang="en-US" altLang="en-US" sz="1350" dirty="0">
                <a:latin typeface="Arial" pitchFamily="34" charset="0"/>
                <a:cs typeface="Arial" pitchFamily="34" charset="0"/>
              </a:rPr>
              <a:t> </a:t>
            </a:r>
          </a:p>
        </p:txBody>
      </p:sp>
    </p:spTree>
    <p:extLst>
      <p:ext uri="{BB962C8B-B14F-4D97-AF65-F5344CB8AC3E}">
        <p14:creationId xmlns:p14="http://schemas.microsoft.com/office/powerpoint/2010/main" val="410871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571889" y="520891"/>
            <a:ext cx="7775697" cy="520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5" tIns="25718" rIns="51435" bIns="2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n-US" altLang="en-US" sz="2800" dirty="0">
                <a:latin typeface="Arial" pitchFamily="34" charset="0"/>
                <a:cs typeface="Arial" pitchFamily="34" charset="0"/>
              </a:rPr>
              <a:t>Convention Text</a:t>
            </a:r>
          </a:p>
          <a:p>
            <a:pPr eaLnBrk="1" hangingPunct="1"/>
            <a:endParaRPr lang="en-US" altLang="en-US" sz="2800" dirty="0">
              <a:latin typeface="Arial" pitchFamily="34" charset="0"/>
              <a:cs typeface="Arial" pitchFamily="34" charset="0"/>
            </a:endParaRPr>
          </a:p>
          <a:p>
            <a:r>
              <a:rPr lang="en-US" altLang="en-US" sz="2800" dirty="0">
                <a:latin typeface="Arial" pitchFamily="34" charset="0"/>
                <a:cs typeface="Arial" pitchFamily="34" charset="0"/>
              </a:rPr>
              <a:t>Having decided to conclude a convention to provide for </a:t>
            </a:r>
            <a:r>
              <a:rPr lang="en-US" altLang="en-US" sz="2800" dirty="0">
                <a:solidFill>
                  <a:srgbClr val="FF0000"/>
                </a:solidFill>
                <a:latin typeface="Arial" pitchFamily="34" charset="0"/>
                <a:cs typeface="Arial" pitchFamily="34" charset="0"/>
              </a:rPr>
              <a:t>the proper conservation of whale stocks </a:t>
            </a:r>
            <a:r>
              <a:rPr lang="en-US" altLang="en-US" sz="2800" dirty="0">
                <a:latin typeface="Arial" pitchFamily="34" charset="0"/>
                <a:cs typeface="Arial" pitchFamily="34" charset="0"/>
              </a:rPr>
              <a:t>and thus make possible the </a:t>
            </a:r>
            <a:r>
              <a:rPr lang="en-US" altLang="en-US" sz="2800" dirty="0">
                <a:solidFill>
                  <a:srgbClr val="00B050"/>
                </a:solidFill>
                <a:latin typeface="Arial" pitchFamily="34" charset="0"/>
                <a:cs typeface="Arial" pitchFamily="34" charset="0"/>
              </a:rPr>
              <a:t>orderly development of the whaling industry</a:t>
            </a:r>
            <a:r>
              <a:rPr lang="en-US" altLang="en-US" sz="2800" dirty="0">
                <a:latin typeface="Arial" pitchFamily="34" charset="0"/>
                <a:cs typeface="Arial" pitchFamily="34" charset="0"/>
              </a:rPr>
              <a:t>;</a:t>
            </a:r>
          </a:p>
          <a:p>
            <a:endParaRPr lang="en-US" altLang="en-US" sz="2800" dirty="0">
              <a:latin typeface="Arial" pitchFamily="34" charset="0"/>
              <a:cs typeface="Arial" pitchFamily="34" charset="0"/>
            </a:endParaRPr>
          </a:p>
          <a:p>
            <a:r>
              <a:rPr lang="en-US" altLang="en-US" sz="2800" dirty="0">
                <a:latin typeface="Arial" pitchFamily="34" charset="0"/>
                <a:cs typeface="Arial" pitchFamily="34" charset="0"/>
              </a:rPr>
              <a:t>The Contracting Governments agree to establish an International Whaling Commission, to be composed of one member from each Contracting Government. </a:t>
            </a:r>
          </a:p>
          <a:p>
            <a:pPr eaLnBrk="1" hangingPunct="1"/>
            <a:endParaRPr lang="en-US" altLang="en-US" sz="1350" dirty="0">
              <a:latin typeface="Arial" pitchFamily="34" charset="0"/>
              <a:cs typeface="Arial" pitchFamily="34" charset="0"/>
            </a:endParaRPr>
          </a:p>
          <a:p>
            <a:pPr eaLnBrk="1" hangingPunct="1"/>
            <a:r>
              <a:rPr lang="en-US" altLang="en-US" sz="1350" dirty="0">
                <a:latin typeface="Arial" pitchFamily="34" charset="0"/>
                <a:cs typeface="Arial" pitchFamily="34" charset="0"/>
              </a:rPr>
              <a:t> </a:t>
            </a:r>
          </a:p>
        </p:txBody>
      </p:sp>
    </p:spTree>
    <p:extLst>
      <p:ext uri="{BB962C8B-B14F-4D97-AF65-F5344CB8AC3E}">
        <p14:creationId xmlns:p14="http://schemas.microsoft.com/office/powerpoint/2010/main" val="2792774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1"/>
          <p:cNvSpPr txBox="1">
            <a:spLocks noChangeArrowheads="1"/>
          </p:cNvSpPr>
          <p:nvPr/>
        </p:nvSpPr>
        <p:spPr bwMode="auto">
          <a:xfrm>
            <a:off x="444718" y="832808"/>
            <a:ext cx="8046755" cy="4999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800" dirty="0">
                <a:latin typeface="Arial" pitchFamily="34" charset="0"/>
                <a:cs typeface="Arial" pitchFamily="34" charset="0"/>
              </a:rPr>
              <a:t>The Schedule of the IWC…</a:t>
            </a:r>
          </a:p>
          <a:p>
            <a:pPr eaLnBrk="1" hangingPunct="1"/>
            <a:endParaRPr lang="en-US" altLang="en-US" sz="2800" dirty="0">
              <a:latin typeface="Arial" pitchFamily="34" charset="0"/>
              <a:cs typeface="Arial" pitchFamily="34" charset="0"/>
            </a:endParaRPr>
          </a:p>
          <a:p>
            <a:pPr eaLnBrk="1" hangingPunct="1"/>
            <a:r>
              <a:rPr lang="en-US" altLang="en-US" sz="2800" dirty="0">
                <a:latin typeface="Arial" pitchFamily="34" charset="0"/>
                <a:cs typeface="Arial" pitchFamily="34" charset="0"/>
              </a:rPr>
              <a:t>Designed to  show what the catches are </a:t>
            </a:r>
          </a:p>
          <a:p>
            <a:pPr eaLnBrk="1" hangingPunct="1"/>
            <a:r>
              <a:rPr lang="en-US" altLang="en-US" sz="2800" dirty="0">
                <a:latin typeface="Arial" pitchFamily="34" charset="0"/>
                <a:cs typeface="Arial" pitchFamily="34" charset="0"/>
              </a:rPr>
              <a:t>on an annual basis, based on a population model.</a:t>
            </a:r>
          </a:p>
          <a:p>
            <a:pPr eaLnBrk="1" hangingPunct="1"/>
            <a:endParaRPr lang="en-US" altLang="en-US" sz="2800" dirty="0">
              <a:latin typeface="Arial" pitchFamily="34" charset="0"/>
              <a:cs typeface="Arial" pitchFamily="34" charset="0"/>
            </a:endParaRPr>
          </a:p>
          <a:p>
            <a:pPr eaLnBrk="1" hangingPunct="1"/>
            <a:r>
              <a:rPr lang="en-US" altLang="en-US" sz="2800" dirty="0">
                <a:latin typeface="Arial" pitchFamily="34" charset="0"/>
                <a:cs typeface="Arial" pitchFamily="34" charset="0"/>
              </a:rPr>
              <a:t>Has been set at 0 for all species since 1986 </a:t>
            </a:r>
          </a:p>
          <a:p>
            <a:pPr eaLnBrk="1" hangingPunct="1"/>
            <a:r>
              <a:rPr lang="en-US" altLang="en-US" sz="2800" dirty="0">
                <a:latin typeface="Arial" pitchFamily="34" charset="0"/>
                <a:cs typeface="Arial" pitchFamily="34" charset="0"/>
              </a:rPr>
              <a:t>(the moratorium)– </a:t>
            </a:r>
          </a:p>
          <a:p>
            <a:pPr eaLnBrk="1" hangingPunct="1"/>
            <a:endParaRPr lang="en-US" altLang="en-US" sz="2800" dirty="0">
              <a:latin typeface="Arial" pitchFamily="34" charset="0"/>
              <a:cs typeface="Arial" pitchFamily="34" charset="0"/>
            </a:endParaRPr>
          </a:p>
          <a:p>
            <a:pPr eaLnBrk="1" hangingPunct="1"/>
            <a:r>
              <a:rPr lang="en-US" altLang="en-US" sz="2800" dirty="0">
                <a:latin typeface="Arial" pitchFamily="34" charset="0"/>
                <a:cs typeface="Arial" pitchFamily="34" charset="0"/>
              </a:rPr>
              <a:t>BUT…….</a:t>
            </a:r>
          </a:p>
          <a:p>
            <a:pPr eaLnBrk="1" hangingPunct="1"/>
            <a:endParaRPr lang="en-US" altLang="en-US" sz="2800" dirty="0"/>
          </a:p>
          <a:p>
            <a:pPr eaLnBrk="1" hangingPunct="1"/>
            <a:endParaRPr lang="en-US" altLang="en-US" sz="2800" dirty="0">
              <a:latin typeface="Arial" pitchFamily="34" charset="0"/>
              <a:cs typeface="Arial" pitchFamily="34" charset="0"/>
            </a:endParaRPr>
          </a:p>
          <a:p>
            <a:pPr eaLnBrk="1" hangingPunct="1"/>
            <a:endParaRPr lang="en-US" altLang="en-US" sz="1350" dirty="0">
              <a:latin typeface="Arial" pitchFamily="34" charset="0"/>
              <a:cs typeface="Arial" pitchFamily="34" charset="0"/>
            </a:endParaRPr>
          </a:p>
        </p:txBody>
      </p:sp>
    </p:spTree>
    <p:extLst>
      <p:ext uri="{BB962C8B-B14F-4D97-AF65-F5344CB8AC3E}">
        <p14:creationId xmlns:p14="http://schemas.microsoft.com/office/powerpoint/2010/main" val="2858045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2138" y="546952"/>
            <a:ext cx="7675114" cy="3108543"/>
          </a:xfrm>
          <a:prstGeom prst="rect">
            <a:avLst/>
          </a:prstGeom>
        </p:spPr>
        <p:txBody>
          <a:bodyPr wrap="square">
            <a:spAutoFit/>
          </a:bodyPr>
          <a:lstStyle/>
          <a:p>
            <a:r>
              <a:rPr lang="en-US" sz="2800" i="1" dirty="0"/>
              <a:t>This provision (the moratorium)will be kept </a:t>
            </a:r>
            <a:r>
              <a:rPr lang="en-US" sz="2800" i="1" dirty="0">
                <a:solidFill>
                  <a:srgbClr val="7030A0"/>
                </a:solidFill>
              </a:rPr>
              <a:t>under review</a:t>
            </a:r>
            <a:r>
              <a:rPr lang="en-US" sz="2800" i="1" dirty="0"/>
              <a:t>, based upon the best scientific advice, and </a:t>
            </a:r>
            <a:r>
              <a:rPr lang="en-US" sz="2800" i="1" dirty="0">
                <a:solidFill>
                  <a:srgbClr val="00B050"/>
                </a:solidFill>
              </a:rPr>
              <a:t>by 1990 at the latest the Commission will undertake a comprehensive assessment of the effects of this decision </a:t>
            </a:r>
            <a:r>
              <a:rPr lang="en-US" sz="2800" i="1" dirty="0"/>
              <a:t>on whale stocks and </a:t>
            </a:r>
            <a:r>
              <a:rPr lang="en-US" sz="2800" i="1" dirty="0">
                <a:solidFill>
                  <a:schemeClr val="accent6">
                    <a:lumMod val="75000"/>
                  </a:schemeClr>
                </a:solidFill>
              </a:rPr>
              <a:t>consider modification of this provision and the establishment of other catch limits </a:t>
            </a:r>
          </a:p>
        </p:txBody>
      </p:sp>
      <p:pic>
        <p:nvPicPr>
          <p:cNvPr id="3" name="Picture 2">
            <a:extLst>
              <a:ext uri="{FF2B5EF4-FFF2-40B4-BE49-F238E27FC236}">
                <a16:creationId xmlns:a16="http://schemas.microsoft.com/office/drawing/2014/main" id="{3E5E2323-C7BE-EED5-C8BC-D292EB5CEBC8}"/>
              </a:ext>
            </a:extLst>
          </p:cNvPr>
          <p:cNvPicPr>
            <a:picLocks noChangeAspect="1"/>
          </p:cNvPicPr>
          <p:nvPr/>
        </p:nvPicPr>
        <p:blipFill>
          <a:blip r:embed="rId2"/>
          <a:stretch>
            <a:fillRect/>
          </a:stretch>
        </p:blipFill>
        <p:spPr>
          <a:xfrm>
            <a:off x="1789471" y="3737077"/>
            <a:ext cx="4090219" cy="2726813"/>
          </a:xfrm>
          <a:prstGeom prst="rect">
            <a:avLst/>
          </a:prstGeom>
        </p:spPr>
      </p:pic>
    </p:spTree>
    <p:extLst>
      <p:ext uri="{BB962C8B-B14F-4D97-AF65-F5344CB8AC3E}">
        <p14:creationId xmlns:p14="http://schemas.microsoft.com/office/powerpoint/2010/main" val="2287159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2030" y="782177"/>
            <a:ext cx="7519918" cy="3108543"/>
          </a:xfrm>
          <a:prstGeom prst="rect">
            <a:avLst/>
          </a:prstGeom>
        </p:spPr>
        <p:txBody>
          <a:bodyPr wrap="square">
            <a:spAutoFit/>
          </a:bodyPr>
          <a:lstStyle/>
          <a:p>
            <a:r>
              <a:rPr lang="en-US" sz="2800" dirty="0"/>
              <a:t>So IWC decided to remodel the model…to be termed </a:t>
            </a:r>
            <a:r>
              <a:rPr lang="en-US" sz="2800" i="1" dirty="0"/>
              <a:t>The Revised Management Procedure (RMP) </a:t>
            </a:r>
            <a:r>
              <a:rPr lang="en-US" sz="2800" dirty="0"/>
              <a:t>and developed by the IWC's Scientific Committee to estimate sustainable catch limits for commercial whaling of baleen whales.</a:t>
            </a:r>
          </a:p>
          <a:p>
            <a:r>
              <a:rPr lang="en-AU" sz="2800" i="1" dirty="0"/>
              <a:t>Catch Limit Algorithm (CLA) </a:t>
            </a:r>
            <a:r>
              <a:rPr lang="en-AU" sz="2800" dirty="0"/>
              <a:t>done by 1994</a:t>
            </a:r>
          </a:p>
          <a:p>
            <a:r>
              <a:rPr lang="en-AU" sz="2800" i="1" dirty="0"/>
              <a:t>Implementation Review – </a:t>
            </a:r>
            <a:r>
              <a:rPr lang="en-AU" sz="2800" dirty="0"/>
              <a:t>still uncompleted</a:t>
            </a:r>
          </a:p>
        </p:txBody>
      </p:sp>
    </p:spTree>
    <p:extLst>
      <p:ext uri="{BB962C8B-B14F-4D97-AF65-F5344CB8AC3E}">
        <p14:creationId xmlns:p14="http://schemas.microsoft.com/office/powerpoint/2010/main" val="2287935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7133" y="302359"/>
            <a:ext cx="7890621" cy="4401205"/>
          </a:xfrm>
          <a:prstGeom prst="rect">
            <a:avLst/>
          </a:prstGeom>
        </p:spPr>
        <p:txBody>
          <a:bodyPr wrap="square">
            <a:spAutoFit/>
          </a:bodyPr>
          <a:lstStyle/>
          <a:p>
            <a:r>
              <a:rPr lang="en-US" sz="2800" dirty="0"/>
              <a:t>The Commission decided that the RMP should not be implemented and used in the context of whaling until the accompanying Revised Management Scheme (RMS) was agreed.  </a:t>
            </a:r>
          </a:p>
          <a:p>
            <a:endParaRPr lang="en-US" sz="2800" dirty="0"/>
          </a:p>
          <a:p>
            <a:r>
              <a:rPr lang="en-US" sz="2800" dirty="0"/>
              <a:t>The RMS covers the aspects of commercial whaling regulation not related to setting catch limits, such as observer schemes and record keeping.  </a:t>
            </a:r>
          </a:p>
          <a:p>
            <a:endParaRPr lang="en-US" sz="2800" dirty="0"/>
          </a:p>
          <a:p>
            <a:r>
              <a:rPr lang="en-US" sz="2800" dirty="0"/>
              <a:t>RMS had reached an impasse in 2006</a:t>
            </a:r>
            <a:endParaRPr lang="en-AU" sz="2800" dirty="0"/>
          </a:p>
        </p:txBody>
      </p:sp>
    </p:spTree>
    <p:extLst>
      <p:ext uri="{BB962C8B-B14F-4D97-AF65-F5344CB8AC3E}">
        <p14:creationId xmlns:p14="http://schemas.microsoft.com/office/powerpoint/2010/main" val="119380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Box 1"/>
          <p:cNvSpPr txBox="1">
            <a:spLocks noChangeArrowheads="1"/>
          </p:cNvSpPr>
          <p:nvPr/>
        </p:nvSpPr>
        <p:spPr bwMode="auto">
          <a:xfrm>
            <a:off x="502263" y="686338"/>
            <a:ext cx="6884577" cy="4360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800" dirty="0">
                <a:latin typeface="Arial" pitchFamily="34" charset="0"/>
                <a:cs typeface="Arial" pitchFamily="34" charset="0"/>
              </a:rPr>
              <a:t>Timeline last 40 years:</a:t>
            </a:r>
          </a:p>
          <a:p>
            <a:pPr eaLnBrk="1" hangingPunct="1"/>
            <a:endParaRPr lang="en-US" altLang="en-US" sz="2800" dirty="0">
              <a:latin typeface="Arial" pitchFamily="34" charset="0"/>
              <a:cs typeface="Arial" pitchFamily="34" charset="0"/>
            </a:endParaRPr>
          </a:p>
          <a:p>
            <a:pPr eaLnBrk="1" hangingPunct="1"/>
            <a:r>
              <a:rPr lang="en-US" altLang="en-US" sz="2800" dirty="0">
                <a:latin typeface="Arial" pitchFamily="34" charset="0"/>
                <a:cs typeface="Arial" pitchFamily="34" charset="0"/>
              </a:rPr>
              <a:t>1979 – Indian Ocean Sanctuary</a:t>
            </a:r>
          </a:p>
          <a:p>
            <a:pPr eaLnBrk="1" hangingPunct="1"/>
            <a:r>
              <a:rPr lang="en-US" altLang="en-US" sz="2800" dirty="0">
                <a:latin typeface="Arial" pitchFamily="34" charset="0"/>
                <a:cs typeface="Arial" pitchFamily="34" charset="0"/>
              </a:rPr>
              <a:t>1982 – Moratorium discussed</a:t>
            </a:r>
          </a:p>
          <a:p>
            <a:pPr eaLnBrk="1" hangingPunct="1"/>
            <a:r>
              <a:rPr lang="en-US" altLang="en-US" sz="2800" dirty="0">
                <a:latin typeface="Arial" pitchFamily="34" charset="0"/>
                <a:cs typeface="Arial" pitchFamily="34" charset="0"/>
              </a:rPr>
              <a:t>1986 – </a:t>
            </a:r>
            <a:r>
              <a:rPr lang="en-US" altLang="en-US" sz="2800" dirty="0">
                <a:solidFill>
                  <a:srgbClr val="C00000"/>
                </a:solidFill>
                <a:latin typeface="Arial" pitchFamily="34" charset="0"/>
                <a:cs typeface="Arial" pitchFamily="34" charset="0"/>
              </a:rPr>
              <a:t>Moratorium in force, Japan agrees </a:t>
            </a:r>
          </a:p>
          <a:p>
            <a:pPr eaLnBrk="1" hangingPunct="1"/>
            <a:r>
              <a:rPr lang="en-US" altLang="en-US" sz="2800" dirty="0">
                <a:solidFill>
                  <a:srgbClr val="C00000"/>
                </a:solidFill>
                <a:latin typeface="Arial" pitchFamily="34" charset="0"/>
                <a:cs typeface="Arial" pitchFamily="34" charset="0"/>
              </a:rPr>
              <a:t>	    but Norway and Iceland do not</a:t>
            </a:r>
          </a:p>
          <a:p>
            <a:pPr eaLnBrk="1" hangingPunct="1"/>
            <a:r>
              <a:rPr lang="en-US" altLang="en-US" sz="2800" dirty="0">
                <a:latin typeface="Arial" pitchFamily="34" charset="0"/>
                <a:cs typeface="Arial" pitchFamily="34" charset="0"/>
              </a:rPr>
              <a:t>1990 – Comprehensive assessment due</a:t>
            </a:r>
          </a:p>
          <a:p>
            <a:pPr eaLnBrk="1" hangingPunct="1"/>
            <a:r>
              <a:rPr lang="en-US" altLang="en-US" sz="2800" dirty="0">
                <a:latin typeface="Arial" pitchFamily="34" charset="0"/>
                <a:cs typeface="Arial" pitchFamily="34" charset="0"/>
              </a:rPr>
              <a:t>1991 – work begins on the RMP, </a:t>
            </a:r>
            <a:br>
              <a:rPr lang="en-US" altLang="en-US" sz="2800" dirty="0">
                <a:latin typeface="Arial" pitchFamily="34" charset="0"/>
                <a:cs typeface="Arial" pitchFamily="34" charset="0"/>
              </a:rPr>
            </a:br>
            <a:r>
              <a:rPr lang="en-US" altLang="en-US" sz="2800" dirty="0">
                <a:latin typeface="Arial" pitchFamily="34" charset="0"/>
                <a:cs typeface="Arial" pitchFamily="34" charset="0"/>
              </a:rPr>
              <a:t>		Japan seeks to implement STCW</a:t>
            </a:r>
          </a:p>
          <a:p>
            <a:pPr eaLnBrk="1" hangingPunct="1"/>
            <a:r>
              <a:rPr lang="en-US" altLang="en-US" sz="2800" dirty="0">
                <a:latin typeface="Arial" pitchFamily="34" charset="0"/>
                <a:cs typeface="Arial" pitchFamily="34" charset="0"/>
              </a:rPr>
              <a:t>1992 – </a:t>
            </a:r>
            <a:r>
              <a:rPr lang="en-US" altLang="en-US" sz="2800" dirty="0">
                <a:solidFill>
                  <a:srgbClr val="C00000"/>
                </a:solidFill>
                <a:latin typeface="Arial" pitchFamily="34" charset="0"/>
                <a:cs typeface="Arial" pitchFamily="34" charset="0"/>
              </a:rPr>
              <a:t>Russia reveals misreporting</a:t>
            </a:r>
          </a:p>
        </p:txBody>
      </p:sp>
    </p:spTree>
    <p:extLst>
      <p:ext uri="{BB962C8B-B14F-4D97-AF65-F5344CB8AC3E}">
        <p14:creationId xmlns:p14="http://schemas.microsoft.com/office/powerpoint/2010/main" val="3417637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Box 1"/>
          <p:cNvSpPr txBox="1">
            <a:spLocks noChangeArrowheads="1"/>
          </p:cNvSpPr>
          <p:nvPr/>
        </p:nvSpPr>
        <p:spPr bwMode="auto">
          <a:xfrm>
            <a:off x="310417" y="674164"/>
            <a:ext cx="8989256" cy="5068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800" dirty="0">
                <a:latin typeface="Arial" pitchFamily="34" charset="0"/>
                <a:cs typeface="Arial" pitchFamily="34" charset="0"/>
              </a:rPr>
              <a:t>Timeline</a:t>
            </a:r>
          </a:p>
          <a:p>
            <a:pPr eaLnBrk="1" hangingPunct="1"/>
            <a:endParaRPr lang="en-US" altLang="en-US" sz="2800" dirty="0">
              <a:latin typeface="Arial" pitchFamily="34" charset="0"/>
              <a:cs typeface="Arial" pitchFamily="34" charset="0"/>
            </a:endParaRPr>
          </a:p>
          <a:p>
            <a:pPr eaLnBrk="1" hangingPunct="1"/>
            <a:r>
              <a:rPr lang="en-US" altLang="en-US" sz="2800" dirty="0">
                <a:latin typeface="Arial" pitchFamily="34" charset="0"/>
                <a:cs typeface="Arial" pitchFamily="34" charset="0"/>
              </a:rPr>
              <a:t>1993 – Irish solution proposed</a:t>
            </a:r>
          </a:p>
          <a:p>
            <a:pPr eaLnBrk="1" hangingPunct="1"/>
            <a:r>
              <a:rPr lang="en-US" altLang="en-US" sz="2800" dirty="0">
                <a:latin typeface="Arial" pitchFamily="34" charset="0"/>
                <a:cs typeface="Arial" pitchFamily="34" charset="0"/>
              </a:rPr>
              <a:t>1997 -  Irish solution falls</a:t>
            </a:r>
          </a:p>
          <a:p>
            <a:pPr eaLnBrk="1" hangingPunct="1"/>
            <a:r>
              <a:rPr lang="en-US" altLang="en-US" sz="2800" dirty="0">
                <a:latin typeface="Arial" pitchFamily="34" charset="0"/>
                <a:cs typeface="Arial" pitchFamily="34" charset="0"/>
              </a:rPr>
              <a:t>1998 – work on RMP continues, acrimony rises in IWC, </a:t>
            </a:r>
          </a:p>
          <a:p>
            <a:pPr eaLnBrk="1" hangingPunct="1"/>
            <a:r>
              <a:rPr lang="en-US" altLang="en-US" sz="2800" dirty="0">
                <a:latin typeface="Arial" pitchFamily="34" charset="0"/>
                <a:cs typeface="Arial" pitchFamily="34" charset="0"/>
              </a:rPr>
              <a:t>Japan increase take whales under Scientific permit,</a:t>
            </a:r>
          </a:p>
          <a:p>
            <a:pPr eaLnBrk="1" hangingPunct="1"/>
            <a:r>
              <a:rPr lang="en-US" altLang="en-US" sz="2800" dirty="0">
                <a:latin typeface="Arial" pitchFamily="34" charset="0"/>
                <a:cs typeface="Arial" pitchFamily="34" charset="0"/>
              </a:rPr>
              <a:t>continues pressing for STCW</a:t>
            </a:r>
          </a:p>
          <a:p>
            <a:pPr eaLnBrk="1" hangingPunct="1"/>
            <a:r>
              <a:rPr lang="en-US" altLang="en-US" sz="2800" dirty="0">
                <a:latin typeface="Arial" pitchFamily="34" charset="0"/>
                <a:cs typeface="Arial" pitchFamily="34" charset="0"/>
              </a:rPr>
              <a:t>2002 - </a:t>
            </a:r>
            <a:r>
              <a:rPr lang="en-US" altLang="en-US" sz="2800" dirty="0">
                <a:solidFill>
                  <a:srgbClr val="C00000"/>
                </a:solidFill>
                <a:latin typeface="Arial" pitchFamily="34" charset="0"/>
                <a:cs typeface="Arial" pitchFamily="34" charset="0"/>
              </a:rPr>
              <a:t>following a Japanese-led challenge to </a:t>
            </a:r>
          </a:p>
          <a:p>
            <a:pPr eaLnBrk="1" hangingPunct="1"/>
            <a:r>
              <a:rPr lang="en-US" altLang="en-US" sz="2800" dirty="0">
                <a:solidFill>
                  <a:srgbClr val="C00000"/>
                </a:solidFill>
                <a:latin typeface="Arial" pitchFamily="34" charset="0"/>
                <a:cs typeface="Arial" pitchFamily="34" charset="0"/>
              </a:rPr>
              <a:t>‘‘double standards’’  </a:t>
            </a:r>
            <a:r>
              <a:rPr lang="en-US" altLang="en-US" sz="2800" dirty="0">
                <a:latin typeface="Arial" pitchFamily="34" charset="0"/>
                <a:cs typeface="Arial" pitchFamily="34" charset="0"/>
              </a:rPr>
              <a:t>the IWC turned down requests </a:t>
            </a:r>
          </a:p>
          <a:p>
            <a:pPr eaLnBrk="1" hangingPunct="1"/>
            <a:r>
              <a:rPr lang="en-US" altLang="en-US" sz="2800" dirty="0">
                <a:latin typeface="Arial" pitchFamily="34" charset="0"/>
                <a:cs typeface="Arial" pitchFamily="34" charset="0"/>
              </a:rPr>
              <a:t>from the United States and Russia to renew quotas </a:t>
            </a:r>
          </a:p>
          <a:p>
            <a:pPr eaLnBrk="1" hangingPunct="1"/>
            <a:r>
              <a:rPr lang="en-US" altLang="en-US" sz="2800" dirty="0">
                <a:latin typeface="Arial" pitchFamily="34" charset="0"/>
                <a:cs typeface="Arial" pitchFamily="34" charset="0"/>
              </a:rPr>
              <a:t>for Aboriginal subsistence. </a:t>
            </a:r>
          </a:p>
          <a:p>
            <a:pPr eaLnBrk="1" hangingPunct="1"/>
            <a:endParaRPr lang="en-US" altLang="en-US" dirty="0">
              <a:latin typeface="Arial" pitchFamily="34" charset="0"/>
              <a:cs typeface="Arial" pitchFamily="34" charset="0"/>
            </a:endParaRPr>
          </a:p>
        </p:txBody>
      </p:sp>
    </p:spTree>
    <p:extLst>
      <p:ext uri="{BB962C8B-B14F-4D97-AF65-F5344CB8AC3E}">
        <p14:creationId xmlns:p14="http://schemas.microsoft.com/office/powerpoint/2010/main" val="3717950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Box 1"/>
          <p:cNvSpPr txBox="1">
            <a:spLocks noChangeArrowheads="1"/>
          </p:cNvSpPr>
          <p:nvPr/>
        </p:nvSpPr>
        <p:spPr bwMode="auto">
          <a:xfrm>
            <a:off x="423606" y="961640"/>
            <a:ext cx="7820731" cy="3499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800" dirty="0">
                <a:latin typeface="Arial" pitchFamily="34" charset="0"/>
                <a:cs typeface="Arial" pitchFamily="34" charset="0"/>
              </a:rPr>
              <a:t>Timeline</a:t>
            </a:r>
          </a:p>
          <a:p>
            <a:pPr eaLnBrk="1" hangingPunct="1"/>
            <a:endParaRPr lang="en-US" altLang="en-US" sz="2800" dirty="0">
              <a:latin typeface="Arial" pitchFamily="34" charset="0"/>
              <a:cs typeface="Arial" pitchFamily="34" charset="0"/>
            </a:endParaRPr>
          </a:p>
          <a:p>
            <a:pPr eaLnBrk="1" hangingPunct="1"/>
            <a:r>
              <a:rPr lang="en-US" altLang="en-US" sz="2800" dirty="0">
                <a:latin typeface="Arial" pitchFamily="34" charset="0"/>
                <a:cs typeface="Arial" pitchFamily="34" charset="0"/>
              </a:rPr>
              <a:t>2003 meeting of the IWC, more resolutions were</a:t>
            </a:r>
          </a:p>
          <a:p>
            <a:pPr eaLnBrk="1" hangingPunct="1"/>
            <a:r>
              <a:rPr lang="en-US" altLang="en-US" sz="2800" dirty="0">
                <a:latin typeface="Arial" pitchFamily="34" charset="0"/>
                <a:cs typeface="Arial" pitchFamily="34" charset="0"/>
              </a:rPr>
              <a:t>adopted that </a:t>
            </a:r>
            <a:r>
              <a:rPr lang="en-US" altLang="en-US" sz="2800" dirty="0" err="1">
                <a:latin typeface="Arial" pitchFamily="34" charset="0"/>
                <a:cs typeface="Arial" pitchFamily="34" charset="0"/>
              </a:rPr>
              <a:t>emphasised</a:t>
            </a:r>
            <a:r>
              <a:rPr lang="en-US" altLang="en-US" sz="2800" dirty="0">
                <a:latin typeface="Arial" pitchFamily="34" charset="0"/>
                <a:cs typeface="Arial" pitchFamily="34" charset="0"/>
              </a:rPr>
              <a:t> conservation needs</a:t>
            </a:r>
          </a:p>
          <a:p>
            <a:pPr eaLnBrk="1" hangingPunct="1"/>
            <a:r>
              <a:rPr lang="en-US" altLang="en-US" sz="2800" dirty="0">
                <a:latin typeface="Arial" pitchFamily="34" charset="0"/>
                <a:cs typeface="Arial" pitchFamily="34" charset="0"/>
              </a:rPr>
              <a:t>Only, IWC becomes more divisive than ever</a:t>
            </a:r>
          </a:p>
          <a:p>
            <a:r>
              <a:rPr lang="en-AU" altLang="en-US" sz="2800" dirty="0">
                <a:solidFill>
                  <a:srgbClr val="C00000"/>
                </a:solidFill>
                <a:latin typeface="Arial" pitchFamily="34" charset="0"/>
                <a:cs typeface="Arial" pitchFamily="34" charset="0"/>
              </a:rPr>
              <a:t>2007 - </a:t>
            </a:r>
            <a:r>
              <a:rPr lang="en-US" sz="2800" i="1" dirty="0">
                <a:solidFill>
                  <a:srgbClr val="C00000"/>
                </a:solidFill>
              </a:rPr>
              <a:t>Future of IWC </a:t>
            </a:r>
            <a:r>
              <a:rPr lang="en-US" sz="2800" dirty="0">
                <a:solidFill>
                  <a:srgbClr val="C00000"/>
                </a:solidFill>
              </a:rPr>
              <a:t>initiated</a:t>
            </a:r>
            <a:endParaRPr lang="en-US" altLang="en-US" sz="2800" dirty="0">
              <a:solidFill>
                <a:srgbClr val="C00000"/>
              </a:solidFill>
              <a:latin typeface="Arial" pitchFamily="34" charset="0"/>
              <a:cs typeface="Arial" pitchFamily="34" charset="0"/>
            </a:endParaRPr>
          </a:p>
          <a:p>
            <a:pPr eaLnBrk="1" hangingPunct="1"/>
            <a:r>
              <a:rPr lang="en-US" altLang="en-US" sz="2800" dirty="0">
                <a:solidFill>
                  <a:srgbClr val="C00000"/>
                </a:solidFill>
                <a:latin typeface="Arial" pitchFamily="34" charset="0"/>
                <a:cs typeface="Arial" pitchFamily="34" charset="0"/>
              </a:rPr>
              <a:t>2009 – Pew Whales Commission – fails</a:t>
            </a:r>
          </a:p>
          <a:p>
            <a:r>
              <a:rPr lang="en-US" sz="2800" dirty="0">
                <a:solidFill>
                  <a:srgbClr val="C00000"/>
                </a:solidFill>
              </a:rPr>
              <a:t>2011 – </a:t>
            </a:r>
            <a:r>
              <a:rPr lang="en-US" sz="2800" i="1" dirty="0">
                <a:solidFill>
                  <a:srgbClr val="C00000"/>
                </a:solidFill>
              </a:rPr>
              <a:t>Future of IWC </a:t>
            </a:r>
            <a:r>
              <a:rPr lang="en-US" sz="2800" dirty="0">
                <a:solidFill>
                  <a:srgbClr val="C00000"/>
                </a:solidFill>
              </a:rPr>
              <a:t>fails</a:t>
            </a:r>
          </a:p>
        </p:txBody>
      </p:sp>
    </p:spTree>
    <p:extLst>
      <p:ext uri="{BB962C8B-B14F-4D97-AF65-F5344CB8AC3E}">
        <p14:creationId xmlns:p14="http://schemas.microsoft.com/office/powerpoint/2010/main" val="3083294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Box 1"/>
          <p:cNvSpPr txBox="1">
            <a:spLocks noChangeArrowheads="1"/>
          </p:cNvSpPr>
          <p:nvPr/>
        </p:nvSpPr>
        <p:spPr bwMode="auto">
          <a:xfrm>
            <a:off x="652048" y="784661"/>
            <a:ext cx="5982087" cy="3499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800" dirty="0">
                <a:latin typeface="Arial" pitchFamily="34" charset="0"/>
                <a:cs typeface="Arial" pitchFamily="34" charset="0"/>
              </a:rPr>
              <a:t>Timeline</a:t>
            </a:r>
          </a:p>
          <a:p>
            <a:pPr eaLnBrk="1" hangingPunct="1"/>
            <a:endParaRPr lang="en-US" altLang="en-US" sz="2800" dirty="0">
              <a:latin typeface="Arial" pitchFamily="34" charset="0"/>
              <a:cs typeface="Arial" pitchFamily="34" charset="0"/>
            </a:endParaRPr>
          </a:p>
          <a:p>
            <a:pPr eaLnBrk="1" hangingPunct="1"/>
            <a:r>
              <a:rPr lang="en-US" altLang="en-US" sz="2800" dirty="0">
                <a:latin typeface="Arial" pitchFamily="34" charset="0"/>
                <a:cs typeface="Arial" pitchFamily="34" charset="0"/>
              </a:rPr>
              <a:t>2012 IWC moves to biennial meeting</a:t>
            </a:r>
          </a:p>
          <a:p>
            <a:pPr eaLnBrk="1" hangingPunct="1"/>
            <a:r>
              <a:rPr lang="en-US" altLang="en-US" sz="2800" dirty="0">
                <a:latin typeface="Arial" pitchFamily="34" charset="0"/>
                <a:cs typeface="Arial" pitchFamily="34" charset="0"/>
              </a:rPr>
              <a:t>2014 – </a:t>
            </a:r>
            <a:r>
              <a:rPr lang="en-US" altLang="en-US" sz="2800" dirty="0">
                <a:solidFill>
                  <a:srgbClr val="C00000"/>
                </a:solidFill>
                <a:latin typeface="Arial" pitchFamily="34" charset="0"/>
                <a:cs typeface="Arial" pitchFamily="34" charset="0"/>
              </a:rPr>
              <a:t>Australian ICJ case</a:t>
            </a:r>
          </a:p>
          <a:p>
            <a:pPr eaLnBrk="1" hangingPunct="1"/>
            <a:r>
              <a:rPr lang="en-US" altLang="en-US" sz="2800" dirty="0">
                <a:latin typeface="Arial" pitchFamily="34" charset="0"/>
                <a:cs typeface="Arial" pitchFamily="34" charset="0"/>
              </a:rPr>
              <a:t>	- Japan proposal for STCW</a:t>
            </a:r>
          </a:p>
          <a:p>
            <a:pPr eaLnBrk="1" hangingPunct="1"/>
            <a:r>
              <a:rPr lang="en-US" altLang="en-US" sz="2800" dirty="0">
                <a:latin typeface="Arial" pitchFamily="34" charset="0"/>
                <a:cs typeface="Arial" pitchFamily="34" charset="0"/>
              </a:rPr>
              <a:t>2016 – treading water</a:t>
            </a:r>
          </a:p>
          <a:p>
            <a:pPr eaLnBrk="1" hangingPunct="1"/>
            <a:r>
              <a:rPr lang="en-AU" altLang="en-US" sz="2800" dirty="0">
                <a:latin typeface="Arial" pitchFamily="34" charset="0"/>
                <a:cs typeface="Arial" pitchFamily="34" charset="0"/>
              </a:rPr>
              <a:t>2</a:t>
            </a:r>
            <a:r>
              <a:rPr lang="en-US" altLang="en-US" sz="2800" dirty="0">
                <a:latin typeface="Arial" pitchFamily="34" charset="0"/>
                <a:cs typeface="Arial" pitchFamily="34" charset="0"/>
              </a:rPr>
              <a:t>018 – explosion – </a:t>
            </a:r>
            <a:br>
              <a:rPr lang="en-US" altLang="en-US" sz="2800" dirty="0">
                <a:latin typeface="Arial" pitchFamily="34" charset="0"/>
                <a:cs typeface="Arial" pitchFamily="34" charset="0"/>
              </a:rPr>
            </a:br>
            <a:r>
              <a:rPr lang="en-US" altLang="en-US" sz="2800" dirty="0">
                <a:latin typeface="Arial" pitchFamily="34" charset="0"/>
                <a:cs typeface="Arial" pitchFamily="34" charset="0"/>
              </a:rPr>
              <a:t>		</a:t>
            </a:r>
            <a:r>
              <a:rPr lang="en-US" altLang="en-US" sz="2800" dirty="0">
                <a:solidFill>
                  <a:srgbClr val="C00000"/>
                </a:solidFill>
                <a:latin typeface="Arial" pitchFamily="34" charset="0"/>
                <a:cs typeface="Arial" pitchFamily="34" charset="0"/>
              </a:rPr>
              <a:t>Japan announces it’s leaving</a:t>
            </a:r>
          </a:p>
        </p:txBody>
      </p:sp>
    </p:spTree>
    <p:extLst>
      <p:ext uri="{BB962C8B-B14F-4D97-AF65-F5344CB8AC3E}">
        <p14:creationId xmlns:p14="http://schemas.microsoft.com/office/powerpoint/2010/main" val="1102231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0390" y="587256"/>
            <a:ext cx="7764009" cy="3970318"/>
          </a:xfrm>
          <a:prstGeom prst="rect">
            <a:avLst/>
          </a:prstGeom>
        </p:spPr>
        <p:txBody>
          <a:bodyPr wrap="square">
            <a:spAutoFit/>
          </a:bodyPr>
          <a:lstStyle/>
          <a:p>
            <a:r>
              <a:rPr lang="en-US" altLang="en-US" sz="2800" dirty="0">
                <a:latin typeface="Arial" pitchFamily="34" charset="0"/>
                <a:cs typeface="Arial" pitchFamily="34" charset="0"/>
              </a:rPr>
              <a:t>Since the moratorium on whaling in1986  populations of many species have shown an ability to recover, although the blue whale </a:t>
            </a:r>
          </a:p>
          <a:p>
            <a:r>
              <a:rPr lang="en-US" altLang="en-US" sz="2800" dirty="0">
                <a:latin typeface="Arial" pitchFamily="34" charset="0"/>
                <a:cs typeface="Arial" pitchFamily="34" charset="0"/>
              </a:rPr>
              <a:t>is still in low numbers. </a:t>
            </a:r>
          </a:p>
          <a:p>
            <a:endParaRPr lang="en-US" altLang="en-US" sz="2800" dirty="0">
              <a:latin typeface="Arial" pitchFamily="34" charset="0"/>
              <a:cs typeface="Arial" pitchFamily="34" charset="0"/>
            </a:endParaRPr>
          </a:p>
          <a:p>
            <a:r>
              <a:rPr lang="en-US" altLang="en-US" sz="2800" dirty="0">
                <a:latin typeface="Arial" pitchFamily="34" charset="0"/>
                <a:cs typeface="Arial" pitchFamily="34" charset="0"/>
              </a:rPr>
              <a:t>Various authors show that the </a:t>
            </a:r>
            <a:r>
              <a:rPr lang="en-US" altLang="en-US" sz="2800" dirty="0">
                <a:solidFill>
                  <a:srgbClr val="00B050"/>
                </a:solidFill>
                <a:latin typeface="Arial" pitchFamily="34" charset="0"/>
                <a:cs typeface="Arial" pitchFamily="34" charset="0"/>
              </a:rPr>
              <a:t>situation is much more complex ecologically than had previously been thought - with species recovering at different rates.</a:t>
            </a:r>
          </a:p>
        </p:txBody>
      </p:sp>
    </p:spTree>
    <p:extLst>
      <p:ext uri="{BB962C8B-B14F-4D97-AF65-F5344CB8AC3E}">
        <p14:creationId xmlns:p14="http://schemas.microsoft.com/office/powerpoint/2010/main" val="4283957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Box 1"/>
          <p:cNvSpPr txBox="1">
            <a:spLocks noChangeArrowheads="1"/>
          </p:cNvSpPr>
          <p:nvPr/>
        </p:nvSpPr>
        <p:spPr bwMode="auto">
          <a:xfrm>
            <a:off x="259994" y="414525"/>
            <a:ext cx="8120493" cy="556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800" dirty="0">
                <a:latin typeface="Arial" pitchFamily="34" charset="0"/>
                <a:cs typeface="Arial" pitchFamily="34" charset="0"/>
              </a:rPr>
              <a:t>This means different levels of competition, and  </a:t>
            </a:r>
          </a:p>
          <a:p>
            <a:pPr eaLnBrk="1" hangingPunct="1"/>
            <a:r>
              <a:rPr lang="en-US" altLang="en-US" sz="2800" dirty="0">
                <a:latin typeface="Arial" pitchFamily="34" charset="0"/>
                <a:cs typeface="Arial" pitchFamily="34" charset="0"/>
              </a:rPr>
              <a:t>new pressures on Whale prey (krill etc.) and the </a:t>
            </a:r>
          </a:p>
          <a:p>
            <a:pPr eaLnBrk="1" hangingPunct="1"/>
            <a:r>
              <a:rPr lang="en-US" altLang="en-US" sz="2800" dirty="0">
                <a:latin typeface="Arial" pitchFamily="34" charset="0"/>
                <a:cs typeface="Arial" pitchFamily="34" charset="0"/>
              </a:rPr>
              <a:t>relationship with other species feeding on krill..</a:t>
            </a:r>
          </a:p>
          <a:p>
            <a:pPr eaLnBrk="1" hangingPunct="1"/>
            <a:endParaRPr lang="en-US" altLang="en-US" sz="2800" dirty="0">
              <a:latin typeface="Arial" pitchFamily="34" charset="0"/>
              <a:cs typeface="Arial" pitchFamily="34" charset="0"/>
            </a:endParaRPr>
          </a:p>
          <a:p>
            <a:pPr eaLnBrk="1" hangingPunct="1"/>
            <a:r>
              <a:rPr lang="en-US" altLang="en-US" sz="2800" dirty="0">
                <a:latin typeface="Arial" pitchFamily="34" charset="0"/>
                <a:cs typeface="Arial" pitchFamily="34" charset="0"/>
              </a:rPr>
              <a:t>In the southern ocean this includes Penguins</a:t>
            </a:r>
            <a:br>
              <a:rPr lang="en-US" altLang="en-US" sz="2800" dirty="0">
                <a:latin typeface="Arial" pitchFamily="34" charset="0"/>
                <a:cs typeface="Arial" pitchFamily="34" charset="0"/>
              </a:rPr>
            </a:br>
            <a:r>
              <a:rPr lang="en-US" altLang="en-US" sz="2800" dirty="0">
                <a:latin typeface="Arial" pitchFamily="34" charset="0"/>
                <a:cs typeface="Arial" pitchFamily="34" charset="0"/>
              </a:rPr>
              <a:t>and crab-eater seals as well as many fish species.</a:t>
            </a:r>
          </a:p>
          <a:p>
            <a:pPr eaLnBrk="1" hangingPunct="1"/>
            <a:endParaRPr lang="en-US" altLang="en-US" sz="2800" dirty="0">
              <a:latin typeface="Arial" pitchFamily="34" charset="0"/>
              <a:cs typeface="Arial" pitchFamily="34" charset="0"/>
            </a:endParaRPr>
          </a:p>
          <a:p>
            <a:pPr eaLnBrk="1" hangingPunct="1"/>
            <a:r>
              <a:rPr lang="en-US" altLang="en-US" sz="2800" dirty="0">
                <a:latin typeface="Arial" pitchFamily="34" charset="0"/>
                <a:cs typeface="Arial" pitchFamily="34" charset="0"/>
              </a:rPr>
              <a:t>Add on top of that the effects of various global </a:t>
            </a:r>
          </a:p>
          <a:p>
            <a:pPr eaLnBrk="1" hangingPunct="1"/>
            <a:r>
              <a:rPr lang="en-US" altLang="en-US" sz="2800" dirty="0">
                <a:latin typeface="Arial" pitchFamily="34" charset="0"/>
                <a:cs typeface="Arial" pitchFamily="34" charset="0"/>
              </a:rPr>
              <a:t>changes in the southern oceans and the whale </a:t>
            </a:r>
          </a:p>
          <a:p>
            <a:pPr eaLnBrk="1" hangingPunct="1"/>
            <a:r>
              <a:rPr lang="en-US" altLang="en-US" sz="2800" dirty="0">
                <a:latin typeface="Arial" pitchFamily="34" charset="0"/>
                <a:cs typeface="Arial" pitchFamily="34" charset="0"/>
              </a:rPr>
              <a:t>breeding grounds in the sub-tropics, and </a:t>
            </a:r>
          </a:p>
          <a:p>
            <a:pPr eaLnBrk="1" hangingPunct="1"/>
            <a:r>
              <a:rPr lang="en-US" altLang="en-US" sz="2800" dirty="0">
                <a:latin typeface="Arial" pitchFamily="34" charset="0"/>
                <a:cs typeface="Arial" pitchFamily="34" charset="0"/>
              </a:rPr>
              <a:t>new levels of management complexity arise</a:t>
            </a:r>
            <a:r>
              <a:rPr lang="en-US" altLang="en-US" dirty="0">
                <a:latin typeface="Arial" pitchFamily="34" charset="0"/>
                <a:cs typeface="Arial" pitchFamily="34" charset="0"/>
              </a:rPr>
              <a:t>.</a:t>
            </a:r>
          </a:p>
          <a:p>
            <a:pPr eaLnBrk="1" hangingPunct="1"/>
            <a:endParaRPr lang="en-US" altLang="en-US" dirty="0">
              <a:latin typeface="Arial" pitchFamily="34" charset="0"/>
              <a:cs typeface="Arial" pitchFamily="34" charset="0"/>
            </a:endParaRPr>
          </a:p>
          <a:p>
            <a:pPr eaLnBrk="1" hangingPunct="1"/>
            <a:r>
              <a:rPr lang="en-US" altLang="en-US" sz="3200" dirty="0">
                <a:latin typeface="Book Antiqua" panose="02040602050305030304" pitchFamily="18" charset="0"/>
                <a:cs typeface="Arial" pitchFamily="34" charset="0"/>
              </a:rPr>
              <a:t>					So, That’s it?</a:t>
            </a:r>
          </a:p>
        </p:txBody>
      </p:sp>
    </p:spTree>
    <p:extLst>
      <p:ext uri="{BB962C8B-B14F-4D97-AF65-F5344CB8AC3E}">
        <p14:creationId xmlns:p14="http://schemas.microsoft.com/office/powerpoint/2010/main" val="3385730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70EBA0-DBE0-4919-B24E-BBB6DC790A8C}"/>
              </a:ext>
            </a:extLst>
          </p:cNvPr>
          <p:cNvSpPr txBox="1"/>
          <p:nvPr/>
        </p:nvSpPr>
        <p:spPr>
          <a:xfrm>
            <a:off x="612843" y="1414358"/>
            <a:ext cx="7607532" cy="3231654"/>
          </a:xfrm>
          <a:prstGeom prst="rect">
            <a:avLst/>
          </a:prstGeom>
          <a:noFill/>
        </p:spPr>
        <p:txBody>
          <a:bodyPr wrap="none" rtlCol="0">
            <a:spAutoFit/>
          </a:bodyPr>
          <a:lstStyle/>
          <a:p>
            <a:r>
              <a:rPr lang="en-AU" sz="2400" dirty="0"/>
              <a:t>Oh wait….. The International Monetary Fund….</a:t>
            </a:r>
          </a:p>
          <a:p>
            <a:endParaRPr lang="en-AU" sz="2400" dirty="0"/>
          </a:p>
          <a:p>
            <a:r>
              <a:rPr lang="en-AU" sz="2400" dirty="0"/>
              <a:t>Its Dec 2019 edition of F&amp;D Magazine goes blue-green..</a:t>
            </a:r>
          </a:p>
          <a:p>
            <a:endParaRPr lang="en-AU" sz="2400" dirty="0"/>
          </a:p>
          <a:p>
            <a:r>
              <a:rPr lang="en-US" sz="2400" dirty="0"/>
              <a:t>“When it comes to saving the planet, one whale is worth </a:t>
            </a:r>
          </a:p>
          <a:p>
            <a:r>
              <a:rPr lang="en-US" sz="2400" dirty="0"/>
              <a:t>thousands of trees.”</a:t>
            </a:r>
          </a:p>
          <a:p>
            <a:endParaRPr lang="en-US" sz="2400" dirty="0"/>
          </a:p>
          <a:p>
            <a:r>
              <a:rPr lang="en-US" sz="2400" dirty="0"/>
              <a:t>{also talk about elephants in same vein in 2020</a:t>
            </a:r>
          </a:p>
          <a:p>
            <a:r>
              <a:rPr lang="en-AU" sz="1200" dirty="0">
                <a:hlinkClick r:id="rId2"/>
              </a:rPr>
              <a:t>https://www.imf.org/en/Publications/fandd/issues/2020/09/how-african-elephants-fight-climate-change-ralph-chami</a:t>
            </a:r>
            <a:r>
              <a:rPr lang="en-AU" sz="1200" dirty="0"/>
              <a:t> }</a:t>
            </a:r>
          </a:p>
        </p:txBody>
      </p:sp>
      <p:sp>
        <p:nvSpPr>
          <p:cNvPr id="4" name="TextBox 3">
            <a:extLst>
              <a:ext uri="{FF2B5EF4-FFF2-40B4-BE49-F238E27FC236}">
                <a16:creationId xmlns:a16="http://schemas.microsoft.com/office/drawing/2014/main" id="{C1EF538D-89FD-5A4B-0AF2-EBCE18EBE2E2}"/>
              </a:ext>
            </a:extLst>
          </p:cNvPr>
          <p:cNvSpPr txBox="1"/>
          <p:nvPr/>
        </p:nvSpPr>
        <p:spPr>
          <a:xfrm>
            <a:off x="285135" y="5899806"/>
            <a:ext cx="6784259" cy="646331"/>
          </a:xfrm>
          <a:prstGeom prst="rect">
            <a:avLst/>
          </a:prstGeom>
          <a:noFill/>
        </p:spPr>
        <p:txBody>
          <a:bodyPr wrap="square">
            <a:spAutoFit/>
          </a:bodyPr>
          <a:lstStyle/>
          <a:p>
            <a:r>
              <a:rPr lang="en-AU" dirty="0">
                <a:hlinkClick r:id="rId3"/>
              </a:rPr>
              <a:t>https://www.imf.org/en/Publications/fandd/issues/2019/12/natures-solution-to-climate-change-chami</a:t>
            </a:r>
            <a:r>
              <a:rPr lang="en-AU" dirty="0"/>
              <a:t> </a:t>
            </a:r>
          </a:p>
        </p:txBody>
      </p:sp>
    </p:spTree>
    <p:extLst>
      <p:ext uri="{BB962C8B-B14F-4D97-AF65-F5344CB8AC3E}">
        <p14:creationId xmlns:p14="http://schemas.microsoft.com/office/powerpoint/2010/main" val="1890011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84666F-EDDE-4C0C-B6F0-A6D731946C57}"/>
              </a:ext>
            </a:extLst>
          </p:cNvPr>
          <p:cNvSpPr/>
          <p:nvPr/>
        </p:nvSpPr>
        <p:spPr>
          <a:xfrm>
            <a:off x="496110" y="1066297"/>
            <a:ext cx="7626486" cy="3416320"/>
          </a:xfrm>
          <a:prstGeom prst="rect">
            <a:avLst/>
          </a:prstGeom>
        </p:spPr>
        <p:txBody>
          <a:bodyPr wrap="square">
            <a:spAutoFit/>
          </a:bodyPr>
          <a:lstStyle/>
          <a:p>
            <a:r>
              <a:rPr lang="en-US" sz="2400" i="1" dirty="0">
                <a:solidFill>
                  <a:srgbClr val="00B050"/>
                </a:solidFill>
              </a:rPr>
              <a:t>Coordinating the economics of whale protection </a:t>
            </a:r>
            <a:r>
              <a:rPr lang="en-US" sz="2400" i="1" dirty="0"/>
              <a:t>must rise to the top of the global community’s climate agenda. </a:t>
            </a:r>
          </a:p>
          <a:p>
            <a:endParaRPr lang="en-US" sz="2400" i="1" dirty="0"/>
          </a:p>
          <a:p>
            <a:r>
              <a:rPr lang="en-US" sz="2400" i="1" dirty="0"/>
              <a:t>Since the role of whales is irreplaceable in mitigating and building resilience to climate change, </a:t>
            </a:r>
            <a:r>
              <a:rPr lang="en-US" sz="2400" i="1" dirty="0">
                <a:solidFill>
                  <a:srgbClr val="7030A0"/>
                </a:solidFill>
              </a:rPr>
              <a:t>their survival should be integrated into the objectives of the 190 countries that in 2015 signed the Paris Agreement for combating climate risk.</a:t>
            </a:r>
          </a:p>
          <a:p>
            <a:endParaRPr lang="en-US" sz="2400" dirty="0"/>
          </a:p>
          <a:p>
            <a:r>
              <a:rPr lang="en-US" sz="2400" dirty="0"/>
              <a:t>So WTF* for whales??</a:t>
            </a:r>
            <a:endParaRPr lang="en-AU" sz="2400" dirty="0"/>
          </a:p>
        </p:txBody>
      </p:sp>
      <p:sp>
        <p:nvSpPr>
          <p:cNvPr id="3" name="TextBox 2">
            <a:extLst>
              <a:ext uri="{FF2B5EF4-FFF2-40B4-BE49-F238E27FC236}">
                <a16:creationId xmlns:a16="http://schemas.microsoft.com/office/drawing/2014/main" id="{0B22D07B-53E4-4234-89A3-AA5EE330FBBA}"/>
              </a:ext>
            </a:extLst>
          </p:cNvPr>
          <p:cNvSpPr txBox="1"/>
          <p:nvPr/>
        </p:nvSpPr>
        <p:spPr>
          <a:xfrm>
            <a:off x="642026" y="5312518"/>
            <a:ext cx="2204450" cy="369332"/>
          </a:xfrm>
          <a:prstGeom prst="rect">
            <a:avLst/>
          </a:prstGeom>
          <a:noFill/>
        </p:spPr>
        <p:txBody>
          <a:bodyPr wrap="none" rtlCol="0">
            <a:spAutoFit/>
          </a:bodyPr>
          <a:lstStyle/>
          <a:p>
            <a:r>
              <a:rPr lang="en-AU" dirty="0"/>
              <a:t>What’s the future.. </a:t>
            </a:r>
            <a:r>
              <a:rPr lang="en-AU" dirty="0">
                <a:sym typeface="Wingdings" panose="05000000000000000000" pitchFamily="2" charset="2"/>
              </a:rPr>
              <a:t></a:t>
            </a:r>
            <a:endParaRPr lang="en-AU" dirty="0"/>
          </a:p>
        </p:txBody>
      </p:sp>
    </p:spTree>
    <p:extLst>
      <p:ext uri="{BB962C8B-B14F-4D97-AF65-F5344CB8AC3E}">
        <p14:creationId xmlns:p14="http://schemas.microsoft.com/office/powerpoint/2010/main" val="8754070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39019DB-D9A7-D612-2D19-B9E12798F02C}"/>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A3F8476E-0D9D-AEDB-3797-F1FAF97151BA}"/>
              </a:ext>
            </a:extLst>
          </p:cNvPr>
          <p:cNvSpPr>
            <a:spLocks noGrp="1"/>
          </p:cNvSpPr>
          <p:nvPr>
            <p:ph type="sldNum" sz="quarter" idx="12"/>
          </p:nvPr>
        </p:nvSpPr>
        <p:spPr/>
        <p:txBody>
          <a:bodyPr/>
          <a:lstStyle/>
          <a:p>
            <a:fld id="{72B1DA50-9CDF-674D-ABF9-B3DB44414AAD}" type="slidenum">
              <a:rPr lang="en-US" smtClean="0"/>
              <a:pPr/>
              <a:t>35</a:t>
            </a:fld>
            <a:endParaRPr lang="en-US" dirty="0"/>
          </a:p>
        </p:txBody>
      </p:sp>
      <p:sp>
        <p:nvSpPr>
          <p:cNvPr id="4" name="TextBox 3">
            <a:extLst>
              <a:ext uri="{FF2B5EF4-FFF2-40B4-BE49-F238E27FC236}">
                <a16:creationId xmlns:a16="http://schemas.microsoft.com/office/drawing/2014/main" id="{A774B67B-15BB-4136-7A9F-1DCA2CEE467D}"/>
              </a:ext>
            </a:extLst>
          </p:cNvPr>
          <p:cNvSpPr txBox="1"/>
          <p:nvPr/>
        </p:nvSpPr>
        <p:spPr>
          <a:xfrm>
            <a:off x="1203960" y="990600"/>
            <a:ext cx="5517408" cy="4401205"/>
          </a:xfrm>
          <a:prstGeom prst="rect">
            <a:avLst/>
          </a:prstGeom>
          <a:noFill/>
        </p:spPr>
        <p:txBody>
          <a:bodyPr wrap="none" rtlCol="0">
            <a:spAutoFit/>
          </a:bodyPr>
          <a:lstStyle/>
          <a:p>
            <a:r>
              <a:rPr lang="en-AU" sz="2800" dirty="0"/>
              <a:t>Key features of the IWC issues..</a:t>
            </a:r>
          </a:p>
          <a:p>
            <a:endParaRPr lang="en-AU" sz="2800" dirty="0"/>
          </a:p>
          <a:p>
            <a:pPr marL="457200" indent="-457200">
              <a:buFont typeface="Wingdings" panose="05000000000000000000" pitchFamily="2" charset="2"/>
              <a:buChar char="ü"/>
            </a:pPr>
            <a:r>
              <a:rPr lang="en-AU" sz="2800" dirty="0">
                <a:solidFill>
                  <a:srgbClr val="C00000"/>
                </a:solidFill>
              </a:rPr>
              <a:t>Misunderstandings</a:t>
            </a:r>
          </a:p>
          <a:p>
            <a:pPr marL="457200" indent="-457200">
              <a:buFont typeface="Wingdings" panose="05000000000000000000" pitchFamily="2" charset="2"/>
              <a:buChar char="ü"/>
            </a:pPr>
            <a:r>
              <a:rPr lang="en-AU" sz="2800" dirty="0">
                <a:solidFill>
                  <a:schemeClr val="accent3">
                    <a:lumMod val="75000"/>
                  </a:schemeClr>
                </a:solidFill>
              </a:rPr>
              <a:t>Mismanagement</a:t>
            </a:r>
          </a:p>
          <a:p>
            <a:pPr marL="457200" indent="-457200">
              <a:buFont typeface="Wingdings" panose="05000000000000000000" pitchFamily="2" charset="2"/>
              <a:buChar char="ü"/>
            </a:pPr>
            <a:r>
              <a:rPr lang="en-AU" sz="2800" dirty="0">
                <a:solidFill>
                  <a:schemeClr val="accent2"/>
                </a:solidFill>
              </a:rPr>
              <a:t>Duplicity</a:t>
            </a:r>
          </a:p>
          <a:p>
            <a:pPr marL="457200" indent="-457200">
              <a:buFont typeface="Wingdings" panose="05000000000000000000" pitchFamily="2" charset="2"/>
              <a:buChar char="ü"/>
            </a:pPr>
            <a:r>
              <a:rPr lang="en-AU" sz="2800" dirty="0">
                <a:solidFill>
                  <a:schemeClr val="accent5">
                    <a:lumMod val="75000"/>
                  </a:schemeClr>
                </a:solidFill>
              </a:rPr>
              <a:t>Muddling the science</a:t>
            </a:r>
          </a:p>
          <a:p>
            <a:pPr marL="457200" indent="-457200">
              <a:buFont typeface="Wingdings" panose="05000000000000000000" pitchFamily="2" charset="2"/>
              <a:buChar char="ü"/>
            </a:pPr>
            <a:r>
              <a:rPr lang="en-AU" sz="2800" dirty="0">
                <a:solidFill>
                  <a:schemeClr val="accent6">
                    <a:lumMod val="75000"/>
                  </a:schemeClr>
                </a:solidFill>
              </a:rPr>
              <a:t>Politicians families</a:t>
            </a:r>
          </a:p>
          <a:p>
            <a:pPr marL="457200" indent="-457200">
              <a:buFont typeface="Wingdings" panose="05000000000000000000" pitchFamily="2" charset="2"/>
              <a:buChar char="ü"/>
            </a:pPr>
            <a:r>
              <a:rPr lang="en-AU" sz="2800" dirty="0">
                <a:solidFill>
                  <a:srgbClr val="CC00CC"/>
                </a:solidFill>
              </a:rPr>
              <a:t>Foot dragging</a:t>
            </a:r>
          </a:p>
          <a:p>
            <a:pPr marL="457200" indent="-457200">
              <a:buFont typeface="Wingdings" panose="05000000000000000000" pitchFamily="2" charset="2"/>
              <a:buChar char="ü"/>
            </a:pPr>
            <a:endParaRPr lang="en-AU" sz="2800" dirty="0">
              <a:solidFill>
                <a:srgbClr val="CC00CC"/>
              </a:solidFill>
            </a:endParaRPr>
          </a:p>
          <a:p>
            <a:r>
              <a:rPr lang="en-AU" sz="2800" dirty="0">
                <a:solidFill>
                  <a:srgbClr val="0066FF"/>
                </a:solidFill>
              </a:rPr>
              <a:t>All are unintended consequences……</a:t>
            </a:r>
          </a:p>
        </p:txBody>
      </p:sp>
    </p:spTree>
    <p:extLst>
      <p:ext uri="{BB962C8B-B14F-4D97-AF65-F5344CB8AC3E}">
        <p14:creationId xmlns:p14="http://schemas.microsoft.com/office/powerpoint/2010/main" val="4220392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0EE9C1D-0188-CE93-EFEA-8383A4F60328}"/>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E6135A4B-2E46-407A-BDF0-8FB1762C9675}"/>
              </a:ext>
            </a:extLst>
          </p:cNvPr>
          <p:cNvSpPr>
            <a:spLocks noGrp="1"/>
          </p:cNvSpPr>
          <p:nvPr>
            <p:ph type="sldNum" sz="quarter" idx="12"/>
          </p:nvPr>
        </p:nvSpPr>
        <p:spPr/>
        <p:txBody>
          <a:bodyPr/>
          <a:lstStyle/>
          <a:p>
            <a:fld id="{72B1DA50-9CDF-674D-ABF9-B3DB44414AAD}" type="slidenum">
              <a:rPr lang="en-US" smtClean="0"/>
              <a:pPr/>
              <a:t>36</a:t>
            </a:fld>
            <a:endParaRPr lang="en-US" dirty="0"/>
          </a:p>
        </p:txBody>
      </p:sp>
      <p:sp>
        <p:nvSpPr>
          <p:cNvPr id="4" name="TextBox 3">
            <a:extLst>
              <a:ext uri="{FF2B5EF4-FFF2-40B4-BE49-F238E27FC236}">
                <a16:creationId xmlns:a16="http://schemas.microsoft.com/office/drawing/2014/main" id="{34B8FBC4-2D87-0830-C0F3-B4F0D975EC62}"/>
              </a:ext>
            </a:extLst>
          </p:cNvPr>
          <p:cNvSpPr txBox="1"/>
          <p:nvPr/>
        </p:nvSpPr>
        <p:spPr>
          <a:xfrm>
            <a:off x="324465" y="319722"/>
            <a:ext cx="8013289" cy="6401753"/>
          </a:xfrm>
          <a:prstGeom prst="rect">
            <a:avLst/>
          </a:prstGeom>
          <a:noFill/>
        </p:spPr>
        <p:txBody>
          <a:bodyPr wrap="square" rtlCol="0">
            <a:spAutoFit/>
          </a:bodyPr>
          <a:lstStyle/>
          <a:p>
            <a:r>
              <a:rPr lang="en-AU" sz="2800" dirty="0"/>
              <a:t>Things to think about over next 3 days on Change</a:t>
            </a:r>
            <a:r>
              <a:rPr lang="en-AU" sz="2800" baseline="30000" dirty="0"/>
              <a:t>2</a:t>
            </a:r>
            <a:r>
              <a:rPr lang="en-AU" sz="2800" dirty="0"/>
              <a:t>….</a:t>
            </a:r>
          </a:p>
          <a:p>
            <a:endParaRPr lang="en-AU" sz="2800" dirty="0"/>
          </a:p>
          <a:p>
            <a:pPr marL="285750" indent="-285750">
              <a:buFont typeface="Wingdings" panose="05000000000000000000" pitchFamily="2" charset="2"/>
              <a:buChar char="Ø"/>
            </a:pPr>
            <a:r>
              <a:rPr lang="en-AU" sz="2800" dirty="0">
                <a:solidFill>
                  <a:schemeClr val="accent3">
                    <a:lumMod val="50000"/>
                  </a:schemeClr>
                </a:solidFill>
              </a:rPr>
              <a:t>The answer may be right </a:t>
            </a:r>
            <a:r>
              <a:rPr lang="en-AU" sz="2800" dirty="0"/>
              <a:t>– </a:t>
            </a:r>
            <a:br>
              <a:rPr lang="en-AU" sz="2800" dirty="0"/>
            </a:br>
            <a:r>
              <a:rPr lang="en-AU" sz="2800" dirty="0">
                <a:solidFill>
                  <a:schemeClr val="accent2">
                    <a:lumMod val="75000"/>
                  </a:schemeClr>
                </a:solidFill>
              </a:rPr>
              <a:t>but the question may be wrong…</a:t>
            </a:r>
          </a:p>
          <a:p>
            <a:endParaRPr lang="en-AU" sz="2800" dirty="0">
              <a:solidFill>
                <a:schemeClr val="accent2">
                  <a:lumMod val="75000"/>
                </a:schemeClr>
              </a:solidFill>
            </a:endParaRPr>
          </a:p>
          <a:p>
            <a:pPr marL="742950" lvl="1" indent="-285750">
              <a:buFont typeface="Wingdings" panose="05000000000000000000" pitchFamily="2" charset="2"/>
              <a:buChar char="v"/>
            </a:pPr>
            <a:r>
              <a:rPr lang="en-AU" sz="2800" dirty="0">
                <a:solidFill>
                  <a:schemeClr val="accent6">
                    <a:lumMod val="75000"/>
                  </a:schemeClr>
                </a:solidFill>
              </a:rPr>
              <a:t>Unintended consequences – </a:t>
            </a:r>
          </a:p>
          <a:p>
            <a:r>
              <a:rPr lang="en-AU" sz="2800" dirty="0">
                <a:solidFill>
                  <a:schemeClr val="accent6">
                    <a:lumMod val="75000"/>
                  </a:schemeClr>
                </a:solidFill>
              </a:rPr>
              <a:t>		expect unpredictability</a:t>
            </a:r>
          </a:p>
          <a:p>
            <a:r>
              <a:rPr lang="en-AU" sz="2800" dirty="0"/>
              <a:t>	</a:t>
            </a:r>
          </a:p>
          <a:p>
            <a:pPr marL="1200150" lvl="2" indent="-285750">
              <a:buFont typeface="Wingdings" panose="05000000000000000000" pitchFamily="2" charset="2"/>
              <a:buChar char="q"/>
            </a:pPr>
            <a:r>
              <a:rPr lang="en-AU" sz="2800" dirty="0">
                <a:solidFill>
                  <a:srgbClr val="0066FF"/>
                </a:solidFill>
              </a:rPr>
              <a:t>Being adaptive</a:t>
            </a:r>
          </a:p>
          <a:p>
            <a:endParaRPr lang="en-AU" sz="2800" dirty="0"/>
          </a:p>
          <a:p>
            <a:pPr marL="1657350" lvl="3" indent="-285750">
              <a:buFont typeface="Wingdings" panose="05000000000000000000" pitchFamily="2" charset="2"/>
              <a:buChar char="ü"/>
            </a:pPr>
            <a:r>
              <a:rPr lang="en-AU" sz="2800" dirty="0">
                <a:solidFill>
                  <a:srgbClr val="CC00CC"/>
                </a:solidFill>
              </a:rPr>
              <a:t>Using all knowledges</a:t>
            </a:r>
          </a:p>
          <a:p>
            <a:pPr marL="285750" indent="-285750">
              <a:buFont typeface="Wingdings" panose="05000000000000000000" pitchFamily="2" charset="2"/>
              <a:buChar char="ü"/>
            </a:pPr>
            <a:endParaRPr lang="en-AU" sz="2800" dirty="0"/>
          </a:p>
          <a:p>
            <a:pPr marL="2286000" lvl="4" indent="-457200">
              <a:buFont typeface="Courier New" panose="02070309020205020404" pitchFamily="49" charset="0"/>
              <a:buChar char="o"/>
            </a:pPr>
            <a:r>
              <a:rPr lang="en-AU" sz="2800" dirty="0">
                <a:solidFill>
                  <a:srgbClr val="0070C0"/>
                </a:solidFill>
              </a:rPr>
              <a:t>Incorporating learning…</a:t>
            </a:r>
          </a:p>
          <a:p>
            <a:endParaRPr lang="en-AU" sz="2800" dirty="0"/>
          </a:p>
          <a:p>
            <a:endParaRPr lang="en-AU" dirty="0"/>
          </a:p>
        </p:txBody>
      </p:sp>
    </p:spTree>
    <p:extLst>
      <p:ext uri="{BB962C8B-B14F-4D97-AF65-F5344CB8AC3E}">
        <p14:creationId xmlns:p14="http://schemas.microsoft.com/office/powerpoint/2010/main" val="1504467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8000"/>
            <a:lum/>
          </a:blip>
          <a:srcRect/>
          <a:stretch>
            <a:fillRect t="-7000" b="-7000"/>
          </a:stretch>
        </a:blip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34FB57-2B2A-24F0-0427-42A32A50A48E}"/>
              </a:ext>
            </a:extLst>
          </p:cNvPr>
          <p:cNvSpPr>
            <a:spLocks noGrp="1"/>
          </p:cNvSpPr>
          <p:nvPr>
            <p:ph type="ftr" sz="quarter" idx="11"/>
          </p:nvPr>
        </p:nvSpPr>
        <p:spPr/>
        <p:txBody>
          <a:bodyPr/>
          <a:lstStyle/>
          <a:p>
            <a:r>
              <a:rPr lang="en-US"/>
              <a:t>Title of Presentation</a:t>
            </a:r>
            <a:endParaRPr lang="en-US" dirty="0"/>
          </a:p>
        </p:txBody>
      </p:sp>
      <p:sp>
        <p:nvSpPr>
          <p:cNvPr id="3" name="Slide Number Placeholder 2">
            <a:extLst>
              <a:ext uri="{FF2B5EF4-FFF2-40B4-BE49-F238E27FC236}">
                <a16:creationId xmlns:a16="http://schemas.microsoft.com/office/drawing/2014/main" id="{1AD6A094-0442-5A17-CA92-CFFFD9DE6491}"/>
              </a:ext>
            </a:extLst>
          </p:cNvPr>
          <p:cNvSpPr>
            <a:spLocks noGrp="1"/>
          </p:cNvSpPr>
          <p:nvPr>
            <p:ph type="sldNum" sz="quarter" idx="12"/>
          </p:nvPr>
        </p:nvSpPr>
        <p:spPr/>
        <p:txBody>
          <a:bodyPr/>
          <a:lstStyle/>
          <a:p>
            <a:fld id="{72B1DA50-9CDF-674D-ABF9-B3DB44414AAD}" type="slidenum">
              <a:rPr lang="en-US" smtClean="0"/>
              <a:pPr/>
              <a:t>37</a:t>
            </a:fld>
            <a:endParaRPr lang="en-US" dirty="0"/>
          </a:p>
        </p:txBody>
      </p:sp>
      <p:sp>
        <p:nvSpPr>
          <p:cNvPr id="5" name="TextBox 4">
            <a:extLst>
              <a:ext uri="{FF2B5EF4-FFF2-40B4-BE49-F238E27FC236}">
                <a16:creationId xmlns:a16="http://schemas.microsoft.com/office/drawing/2014/main" id="{9A05B245-1F48-94BE-290C-CF2986D1A3C4}"/>
              </a:ext>
            </a:extLst>
          </p:cNvPr>
          <p:cNvSpPr txBox="1"/>
          <p:nvPr/>
        </p:nvSpPr>
        <p:spPr>
          <a:xfrm>
            <a:off x="4345858" y="190541"/>
            <a:ext cx="4286863" cy="3816429"/>
          </a:xfrm>
          <a:prstGeom prst="rect">
            <a:avLst/>
          </a:prstGeom>
          <a:noFill/>
        </p:spPr>
        <p:txBody>
          <a:bodyPr wrap="square">
            <a:spAutoFit/>
          </a:bodyPr>
          <a:lstStyle/>
          <a:p>
            <a:r>
              <a:rPr lang="en-US" dirty="0">
                <a:solidFill>
                  <a:srgbClr val="FFFF00"/>
                </a:solidFill>
              </a:rPr>
              <a:t>         </a:t>
            </a:r>
            <a:r>
              <a:rPr lang="en-US" sz="2800" b="1" dirty="0">
                <a:solidFill>
                  <a:srgbClr val="FFFF00"/>
                </a:solidFill>
                <a:latin typeface="Algerian" panose="04020705040A02060702" pitchFamily="82" charset="0"/>
              </a:rPr>
              <a:t>Above all – remember </a:t>
            </a:r>
          </a:p>
          <a:p>
            <a:r>
              <a:rPr lang="en-US" sz="2800" b="1" dirty="0">
                <a:solidFill>
                  <a:srgbClr val="FFFF00"/>
                </a:solidFill>
                <a:latin typeface="Algerian" panose="04020705040A02060702" pitchFamily="82" charset="0"/>
              </a:rPr>
              <a:t>we are </a:t>
            </a:r>
            <a:r>
              <a:rPr lang="en-US" sz="2800" b="1" dirty="0">
                <a:solidFill>
                  <a:srgbClr val="CC00CC"/>
                </a:solidFill>
                <a:latin typeface="Algerian" panose="04020705040A02060702" pitchFamily="82" charset="0"/>
              </a:rPr>
              <a:t>part of</a:t>
            </a:r>
            <a:r>
              <a:rPr lang="en-US" sz="2800" b="1" dirty="0">
                <a:solidFill>
                  <a:srgbClr val="FFFF00"/>
                </a:solidFill>
                <a:latin typeface="Algerian" panose="04020705040A02060702" pitchFamily="82" charset="0"/>
              </a:rPr>
              <a:t>, </a:t>
            </a:r>
          </a:p>
          <a:p>
            <a:r>
              <a:rPr lang="en-US" sz="2800" b="1" dirty="0">
                <a:solidFill>
                  <a:srgbClr val="FFFF00"/>
                </a:solidFill>
                <a:latin typeface="Algerian" panose="04020705040A02060702" pitchFamily="82" charset="0"/>
              </a:rPr>
              <a:t>not </a:t>
            </a:r>
            <a:r>
              <a:rPr lang="en-US" sz="2800" b="1" dirty="0">
                <a:solidFill>
                  <a:srgbClr val="FFC000"/>
                </a:solidFill>
                <a:latin typeface="Algerian" panose="04020705040A02060702" pitchFamily="82" charset="0"/>
              </a:rPr>
              <a:t>apart from </a:t>
            </a:r>
            <a:r>
              <a:rPr lang="en-US" sz="2800" b="1" dirty="0">
                <a:solidFill>
                  <a:srgbClr val="FFFF00"/>
                </a:solidFill>
                <a:latin typeface="Algerian" panose="04020705040A02060702" pitchFamily="82" charset="0"/>
              </a:rPr>
              <a:t>nature…</a:t>
            </a:r>
          </a:p>
          <a:p>
            <a:r>
              <a:rPr lang="en-US" sz="2800" b="1" dirty="0">
                <a:solidFill>
                  <a:srgbClr val="FFFF00"/>
                </a:solidFill>
                <a:latin typeface="Algerian" panose="04020705040A02060702" pitchFamily="82" charset="0"/>
              </a:rPr>
              <a:t>And, with a nod to Carla, think on </a:t>
            </a:r>
            <a:br>
              <a:rPr lang="en-US" sz="2800" b="1" dirty="0">
                <a:solidFill>
                  <a:srgbClr val="FFFF00"/>
                </a:solidFill>
                <a:latin typeface="Algerian" panose="04020705040A02060702" pitchFamily="82" charset="0"/>
              </a:rPr>
            </a:br>
            <a:r>
              <a:rPr lang="en-US" sz="2800" b="1" dirty="0">
                <a:solidFill>
                  <a:srgbClr val="FFFF00"/>
                </a:solidFill>
                <a:latin typeface="Algerian" panose="04020705040A02060702" pitchFamily="82" charset="0"/>
              </a:rPr>
              <a:t>the Lorax…</a:t>
            </a:r>
          </a:p>
          <a:p>
            <a:endParaRPr lang="en-US" dirty="0"/>
          </a:p>
        </p:txBody>
      </p:sp>
      <p:sp>
        <p:nvSpPr>
          <p:cNvPr id="4" name="TextBox 3">
            <a:extLst>
              <a:ext uri="{FF2B5EF4-FFF2-40B4-BE49-F238E27FC236}">
                <a16:creationId xmlns:a16="http://schemas.microsoft.com/office/drawing/2014/main" id="{868EB0D3-47D3-B531-DD42-79D9E89AEE22}"/>
              </a:ext>
            </a:extLst>
          </p:cNvPr>
          <p:cNvSpPr txBox="1"/>
          <p:nvPr/>
        </p:nvSpPr>
        <p:spPr>
          <a:xfrm>
            <a:off x="4031226" y="4581495"/>
            <a:ext cx="4034694" cy="1200329"/>
          </a:xfrm>
          <a:prstGeom prst="rect">
            <a:avLst/>
          </a:prstGeom>
          <a:noFill/>
        </p:spPr>
        <p:txBody>
          <a:bodyPr wrap="none" rtlCol="0">
            <a:spAutoFit/>
          </a:bodyPr>
          <a:lstStyle/>
          <a:p>
            <a:r>
              <a:rPr lang="en-AU" sz="3600" b="1" dirty="0">
                <a:solidFill>
                  <a:srgbClr val="FFC000"/>
                </a:solidFill>
              </a:rPr>
              <a:t>	AND THAT IT’S</a:t>
            </a:r>
          </a:p>
          <a:p>
            <a:r>
              <a:rPr lang="en-AU" sz="3600" b="1" dirty="0">
                <a:solidFill>
                  <a:srgbClr val="FFC000"/>
                </a:solidFill>
              </a:rPr>
              <a:t> ALWAYS POLITICAL!</a:t>
            </a:r>
          </a:p>
        </p:txBody>
      </p:sp>
    </p:spTree>
    <p:extLst>
      <p:ext uri="{BB962C8B-B14F-4D97-AF65-F5344CB8AC3E}">
        <p14:creationId xmlns:p14="http://schemas.microsoft.com/office/powerpoint/2010/main" val="62207494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3636</TotalTime>
  <Words>2190</Words>
  <Application>Microsoft Office PowerPoint</Application>
  <PresentationFormat>On-screen Show (4:3)</PresentationFormat>
  <Paragraphs>276</Paragraphs>
  <Slides>37</Slides>
  <Notes>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37</vt:i4>
      </vt:variant>
    </vt:vector>
  </HeadingPairs>
  <TitlesOfParts>
    <vt:vector size="50" baseType="lpstr">
      <vt:lpstr>Algerian</vt:lpstr>
      <vt:lpstr>-apple-system</vt:lpstr>
      <vt:lpstr>Arial</vt:lpstr>
      <vt:lpstr>Book Antiqua</vt:lpstr>
      <vt:lpstr>Calibri</vt:lpstr>
      <vt:lpstr>Courier New</vt:lpstr>
      <vt:lpstr>Georgia</vt:lpstr>
      <vt:lpstr>OpenSansRegular</vt:lpstr>
      <vt:lpstr>Trebuchet MS</vt:lpstr>
      <vt:lpstr>Wingdings</vt:lpstr>
      <vt:lpstr>1_Office Theme</vt:lpstr>
      <vt:lpstr>2_Office Theme</vt:lpstr>
      <vt:lpstr>3_Office Theme</vt:lpstr>
      <vt:lpstr>Having a whale of a time with transformative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OMG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OMG OMG</dc:creator>
  <cp:lastModifiedBy>peter Bridgewater</cp:lastModifiedBy>
  <cp:revision>57</cp:revision>
  <cp:lastPrinted>2019-08-01T23:31:37Z</cp:lastPrinted>
  <dcterms:created xsi:type="dcterms:W3CDTF">2014-02-17T05:35:55Z</dcterms:created>
  <dcterms:modified xsi:type="dcterms:W3CDTF">2022-06-13T19:18:01Z</dcterms:modified>
</cp:coreProperties>
</file>