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2" r:id="rId1"/>
    <p:sldMasterId id="2147483683" r:id="rId2"/>
  </p:sldMasterIdLst>
  <p:notesMasterIdLst>
    <p:notesMasterId r:id="rId32"/>
  </p:notesMasterIdLst>
  <p:sldIdLst>
    <p:sldId id="256" r:id="rId3"/>
    <p:sldId id="257" r:id="rId4"/>
    <p:sldId id="258" r:id="rId5"/>
    <p:sldId id="260" r:id="rId6"/>
    <p:sldId id="259" r:id="rId7"/>
    <p:sldId id="264" r:id="rId8"/>
    <p:sldId id="265" r:id="rId9"/>
    <p:sldId id="267" r:id="rId10"/>
    <p:sldId id="268" r:id="rId11"/>
    <p:sldId id="269" r:id="rId12"/>
    <p:sldId id="270" r:id="rId13"/>
    <p:sldId id="271" r:id="rId14"/>
    <p:sldId id="273" r:id="rId15"/>
    <p:sldId id="276" r:id="rId16"/>
    <p:sldId id="277" r:id="rId17"/>
    <p:sldId id="278" r:id="rId18"/>
    <p:sldId id="281" r:id="rId19"/>
    <p:sldId id="282" r:id="rId20"/>
    <p:sldId id="284" r:id="rId21"/>
    <p:sldId id="285" r:id="rId22"/>
    <p:sldId id="286" r:id="rId23"/>
    <p:sldId id="289" r:id="rId24"/>
    <p:sldId id="290" r:id="rId25"/>
    <p:sldId id="291" r:id="rId26"/>
    <p:sldId id="292" r:id="rId27"/>
    <p:sldId id="294" r:id="rId28"/>
    <p:sldId id="295" r:id="rId29"/>
    <p:sldId id="296" r:id="rId30"/>
    <p:sldId id="297" r:id="rId31"/>
  </p:sldIdLst>
  <p:sldSz cx="9144000" cy="5143500" type="screen16x9"/>
  <p:notesSz cx="6858000" cy="9144000"/>
  <p:embeddedFontLst>
    <p:embeddedFont>
      <p:font typeface="Average" panose="020B0604020202020204" charset="0"/>
      <p:regular r:id="rId33"/>
    </p:embeddedFont>
    <p:embeddedFont>
      <p:font typeface="Oswald" panose="00000500000000000000" pitchFamily="2" charset="0"/>
      <p:regular r:id="rId34"/>
      <p:bold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6" autoAdjust="0"/>
    <p:restoredTop sz="94660"/>
  </p:normalViewPr>
  <p:slideViewPr>
    <p:cSldViewPr snapToGrid="0">
      <p:cViewPr varScale="1">
        <p:scale>
          <a:sx n="109" d="100"/>
          <a:sy n="109" d="100"/>
        </p:scale>
        <p:origin x="734" y="8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font" Target="fonts/font2.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1.fntdata"/><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3.fntdata"/><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12fbb88d248_0_3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12fbb88d248_0_3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12fbb88d248_0_6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12fbb88d248_0_6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12fbb88d248_0_6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12fbb88d248_0_6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12fbb88d248_0_3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12fbb88d248_0_3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12fbb88d248_0_3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12fbb88d248_0_3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12fbb88d248_0_6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12fbb88d248_0_6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12fbb88d248_0_3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12fbb88d248_0_3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12fbb88d248_0_3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12fbb88d248_0_3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12fbb88d248_0_36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12fbb88d248_0_3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12fbb88d248_0_3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12fbb88d248_0_3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12fbb88d248_0_3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 name="Google Shape;276;g12fbb88d248_0_3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12fbb88d248_0_3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2" name="Google Shape;282;g12fbb88d248_0_3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12fbb88d248_0_3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3" name="Google Shape;293;g12fbb88d248_0_3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12fbb88d248_0_4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8" name="Google Shape;318;g12fbb88d248_0_4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12fbb88d248_0_4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5" name="Google Shape;325;g12fbb88d248_0_4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g12fbb88d248_0_4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2" name="Google Shape;332;g12fbb88d248_0_4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12fbb88d248_0_4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12fbb88d248_0_4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g12fbb88d248_0_4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0" name="Google Shape;360;g12fbb88d248_0_4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g12fbb88d248_0_4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4" name="Google Shape;374;g12fbb88d248_0_4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g12fbb88d248_0_6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1" name="Google Shape;381;g12fbb88d248_0_6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12fbb88d248_0_4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9" name="Google Shape;389;g12fbb88d248_0_4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12fbb88d248_0_4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12fbb88d248_0_4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g12fbb88d248_0_4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6" name="Google Shape;416;g12fbb88d248_0_4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g12fbb88d248_0_4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3" name="Google Shape;423;g12fbb88d248_0_4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g12fbb88d248_0_5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 name="Google Shape;429;g12fbb88d248_0_5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12fbb88d248_0_6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4" name="Google Shape;444;g12fbb88d248_0_6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g12fbb88d248_0_6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2" name="Google Shape;452;g12fbb88d248_0_6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g12fbb88d248_0_5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7" name="Google Shape;457;g12fbb88d248_0_5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g12fbb88d248_0_5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2" name="Google Shape;462;g12fbb88d248_0_5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4"/>
        <p:cNvGrpSpPr/>
        <p:nvPr/>
      </p:nvGrpSpPr>
      <p:grpSpPr>
        <a:xfrm>
          <a:off x="0" y="0"/>
          <a:ext cx="0" cy="0"/>
          <a:chOff x="0" y="0"/>
          <a:chExt cx="0" cy="0"/>
        </a:xfrm>
      </p:grpSpPr>
      <p:grpSp>
        <p:nvGrpSpPr>
          <p:cNvPr id="55" name="Google Shape;55;p14"/>
          <p:cNvGrpSpPr/>
          <p:nvPr/>
        </p:nvGrpSpPr>
        <p:grpSpPr>
          <a:xfrm>
            <a:off x="4350279" y="2855377"/>
            <a:ext cx="443589" cy="105632"/>
            <a:chOff x="4137525" y="2915950"/>
            <a:chExt cx="869100" cy="207000"/>
          </a:xfrm>
        </p:grpSpPr>
        <p:sp>
          <p:nvSpPr>
            <p:cNvPr id="56" name="Google Shape;56;p14"/>
            <p:cNvSpPr/>
            <p:nvPr/>
          </p:nvSpPr>
          <p:spPr>
            <a:xfrm>
              <a:off x="446857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4"/>
            <p:cNvSpPr/>
            <p:nvPr/>
          </p:nvSpPr>
          <p:spPr>
            <a:xfrm>
              <a:off x="479962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14"/>
            <p:cNvSpPr/>
            <p:nvPr/>
          </p:nvSpPr>
          <p:spPr>
            <a:xfrm>
              <a:off x="413752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9" name="Google Shape;59;p14"/>
          <p:cNvSpPr txBox="1">
            <a:spLocks noGrp="1"/>
          </p:cNvSpPr>
          <p:nvPr>
            <p:ph type="ctrTitle"/>
          </p:nvPr>
        </p:nvSpPr>
        <p:spPr>
          <a:xfrm>
            <a:off x="671258" y="990800"/>
            <a:ext cx="7801500" cy="17301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4800"/>
              <a:buNone/>
              <a:defRPr sz="4800"/>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endParaRPr/>
          </a:p>
        </p:txBody>
      </p:sp>
      <p:sp>
        <p:nvSpPr>
          <p:cNvPr id="60" name="Google Shape;60;p14"/>
          <p:cNvSpPr txBox="1">
            <a:spLocks noGrp="1"/>
          </p:cNvSpPr>
          <p:nvPr>
            <p:ph type="subTitle" idx="1"/>
          </p:nvPr>
        </p:nvSpPr>
        <p:spPr>
          <a:xfrm>
            <a:off x="671250" y="3174876"/>
            <a:ext cx="78015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61" name="Google Shape;61;p14"/>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671250" y="2141250"/>
            <a:ext cx="7852200" cy="8610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64" name="Google Shape;64;p15"/>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5"/>
        <p:cNvGrpSpPr/>
        <p:nvPr/>
      </p:nvGrpSpPr>
      <p:grpSpPr>
        <a:xfrm>
          <a:off x="0" y="0"/>
          <a:ext cx="0" cy="0"/>
          <a:chOff x="0" y="0"/>
          <a:chExt cx="0" cy="0"/>
        </a:xfrm>
      </p:grpSpPr>
      <p:sp>
        <p:nvSpPr>
          <p:cNvPr id="66" name="Google Shape;66;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67" name="Google Shape;67;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68" name="Google Shape;68;p16"/>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9"/>
        <p:cNvGrpSpPr/>
        <p:nvPr/>
      </p:nvGrpSpPr>
      <p:grpSpPr>
        <a:xfrm>
          <a:off x="0" y="0"/>
          <a:ext cx="0" cy="0"/>
          <a:chOff x="0" y="0"/>
          <a:chExt cx="0" cy="0"/>
        </a:xfrm>
      </p:grpSpPr>
      <p:sp>
        <p:nvSpPr>
          <p:cNvPr id="70" name="Google Shape;70;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71" name="Google Shape;71;p17"/>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72" name="Google Shape;72;p17"/>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73" name="Google Shape;73;p17"/>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4"/>
        <p:cNvGrpSpPr/>
        <p:nvPr/>
      </p:nvGrpSpPr>
      <p:grpSpPr>
        <a:xfrm>
          <a:off x="0" y="0"/>
          <a:ext cx="0" cy="0"/>
          <a:chOff x="0" y="0"/>
          <a:chExt cx="0" cy="0"/>
        </a:xfrm>
      </p:grpSpPr>
      <p:sp>
        <p:nvSpPr>
          <p:cNvPr id="75" name="Google Shape;75;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76" name="Google Shape;76;p18"/>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7"/>
        <p:cNvGrpSpPr/>
        <p:nvPr/>
      </p:nvGrpSpPr>
      <p:grpSpPr>
        <a:xfrm>
          <a:off x="0" y="0"/>
          <a:ext cx="0" cy="0"/>
          <a:chOff x="0" y="0"/>
          <a:chExt cx="0" cy="0"/>
        </a:xfrm>
      </p:grpSpPr>
      <p:sp>
        <p:nvSpPr>
          <p:cNvPr id="78" name="Google Shape;78;p19"/>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79" name="Google Shape;79;p19"/>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80" name="Google Shape;80;p19"/>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81"/>
        <p:cNvGrpSpPr/>
        <p:nvPr/>
      </p:nvGrpSpPr>
      <p:grpSpPr>
        <a:xfrm>
          <a:off x="0" y="0"/>
          <a:ext cx="0" cy="0"/>
          <a:chOff x="0" y="0"/>
          <a:chExt cx="0" cy="0"/>
        </a:xfrm>
      </p:grpSpPr>
      <p:sp>
        <p:nvSpPr>
          <p:cNvPr id="82" name="Google Shape;82;p20"/>
          <p:cNvSpPr txBox="1">
            <a:spLocks noGrp="1"/>
          </p:cNvSpPr>
          <p:nvPr>
            <p:ph type="title"/>
          </p:nvPr>
        </p:nvSpPr>
        <p:spPr>
          <a:xfrm>
            <a:off x="490250" y="526350"/>
            <a:ext cx="6227100" cy="4090800"/>
          </a:xfrm>
          <a:prstGeom prst="rect">
            <a:avLst/>
          </a:prstGeom>
        </p:spPr>
        <p:txBody>
          <a:bodyPr spcFirstLastPara="1" wrap="square" lIns="91425" tIns="91425" rIns="91425" bIns="91425" anchor="ctr" anchorCtr="0">
            <a:norm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a:endParaRPr/>
          </a:p>
        </p:txBody>
      </p:sp>
      <p:sp>
        <p:nvSpPr>
          <p:cNvPr id="83" name="Google Shape;83;p20"/>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4"/>
        <p:cNvGrpSpPr/>
        <p:nvPr/>
      </p:nvGrpSpPr>
      <p:grpSpPr>
        <a:xfrm>
          <a:off x="0" y="0"/>
          <a:ext cx="0" cy="0"/>
          <a:chOff x="0" y="0"/>
          <a:chExt cx="0" cy="0"/>
        </a:xfrm>
      </p:grpSpPr>
      <p:sp>
        <p:nvSpPr>
          <p:cNvPr id="85" name="Google Shape;85;p21"/>
          <p:cNvSpPr/>
          <p:nvPr/>
        </p:nvSpPr>
        <p:spPr>
          <a:xfrm>
            <a:off x="4572000" y="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6" name="Google Shape;86;p21"/>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87" name="Google Shape;87;p21"/>
          <p:cNvSpPr txBox="1">
            <a:spLocks noGrp="1"/>
          </p:cNvSpPr>
          <p:nvPr>
            <p:ph type="title"/>
          </p:nvPr>
        </p:nvSpPr>
        <p:spPr>
          <a:xfrm>
            <a:off x="265500" y="1081400"/>
            <a:ext cx="4045200" cy="17103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88" name="Google Shape;88;p21"/>
          <p:cNvSpPr txBox="1">
            <a:spLocks noGrp="1"/>
          </p:cNvSpPr>
          <p:nvPr>
            <p:ph type="subTitle" idx="1"/>
          </p:nvPr>
        </p:nvSpPr>
        <p:spPr>
          <a:xfrm>
            <a:off x="265500" y="2845201"/>
            <a:ext cx="4045200" cy="13455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Clr>
                <a:schemeClr val="dk1"/>
              </a:buClr>
              <a:buSzPts val="2100"/>
              <a:buNone/>
              <a:defRPr sz="2100">
                <a:solidFill>
                  <a:schemeClr val="dk1"/>
                </a:solidFill>
              </a:defRPr>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None/>
              <a:defRPr sz="2100">
                <a:solidFill>
                  <a:schemeClr val="dk1"/>
                </a:solidFill>
              </a:defRPr>
            </a:lvl4pPr>
            <a:lvl5pPr lvl="4" algn="ctr" rtl="0">
              <a:lnSpc>
                <a:spcPct val="100000"/>
              </a:lnSpc>
              <a:spcBef>
                <a:spcPts val="0"/>
              </a:spcBef>
              <a:spcAft>
                <a:spcPts val="0"/>
              </a:spcAft>
              <a:buClr>
                <a:schemeClr val="dk1"/>
              </a:buClr>
              <a:buSzPts val="2100"/>
              <a:buNone/>
              <a:defRPr sz="2100">
                <a:solidFill>
                  <a:schemeClr val="dk1"/>
                </a:solidFill>
              </a:defRPr>
            </a:lvl5pPr>
            <a:lvl6pPr lvl="5" algn="ctr" rtl="0">
              <a:lnSpc>
                <a:spcPct val="100000"/>
              </a:lnSpc>
              <a:spcBef>
                <a:spcPts val="0"/>
              </a:spcBef>
              <a:spcAft>
                <a:spcPts val="0"/>
              </a:spcAft>
              <a:buClr>
                <a:schemeClr val="dk1"/>
              </a:buClr>
              <a:buSzPts val="2100"/>
              <a:buNone/>
              <a:defRPr sz="2100">
                <a:solidFill>
                  <a:schemeClr val="dk1"/>
                </a:solidFill>
              </a:defRPr>
            </a:lvl6pPr>
            <a:lvl7pPr lvl="6" algn="ctr" rtl="0">
              <a:lnSpc>
                <a:spcPct val="100000"/>
              </a:lnSpc>
              <a:spcBef>
                <a:spcPts val="0"/>
              </a:spcBef>
              <a:spcAft>
                <a:spcPts val="0"/>
              </a:spcAft>
              <a:buClr>
                <a:schemeClr val="dk1"/>
              </a:buClr>
              <a:buSzPts val="2100"/>
              <a:buNone/>
              <a:defRPr sz="2100">
                <a:solidFill>
                  <a:schemeClr val="dk1"/>
                </a:solidFill>
              </a:defRPr>
            </a:lvl7pPr>
            <a:lvl8pPr lvl="7" algn="ctr" rtl="0">
              <a:lnSpc>
                <a:spcPct val="100000"/>
              </a:lnSpc>
              <a:spcBef>
                <a:spcPts val="0"/>
              </a:spcBef>
              <a:spcAft>
                <a:spcPts val="0"/>
              </a:spcAft>
              <a:buClr>
                <a:schemeClr val="dk1"/>
              </a:buClr>
              <a:buSzPts val="2100"/>
              <a:buNone/>
              <a:defRPr sz="2100">
                <a:solidFill>
                  <a:schemeClr val="dk1"/>
                </a:solidFill>
              </a:defRPr>
            </a:lvl8pPr>
            <a:lvl9pPr lvl="8" algn="ctr" rtl="0">
              <a:lnSpc>
                <a:spcPct val="100000"/>
              </a:lnSpc>
              <a:spcBef>
                <a:spcPts val="0"/>
              </a:spcBef>
              <a:spcAft>
                <a:spcPts val="0"/>
              </a:spcAft>
              <a:buClr>
                <a:schemeClr val="dk1"/>
              </a:buClr>
              <a:buSzPts val="2100"/>
              <a:buNone/>
              <a:defRPr sz="2100">
                <a:solidFill>
                  <a:schemeClr val="dk1"/>
                </a:solidFill>
              </a:defRPr>
            </a:lvl9pPr>
          </a:lstStyle>
          <a:p>
            <a:endParaRPr/>
          </a:p>
        </p:txBody>
      </p:sp>
      <p:sp>
        <p:nvSpPr>
          <p:cNvPr id="89" name="Google Shape;89;p21"/>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rtl="0">
              <a:spcBef>
                <a:spcPts val="0"/>
              </a:spcBef>
              <a:spcAft>
                <a:spcPts val="0"/>
              </a:spcAft>
              <a:buClr>
                <a:schemeClr val="lt1"/>
              </a:buClr>
              <a:buSzPts val="1800"/>
              <a:buChar char="●"/>
              <a:defRPr>
                <a:solidFill>
                  <a:schemeClr val="lt1"/>
                </a:solidFill>
              </a:defRPr>
            </a:lvl1pPr>
            <a:lvl2pPr marL="914400" lvl="1" indent="-317500" rtl="0">
              <a:spcBef>
                <a:spcPts val="0"/>
              </a:spcBef>
              <a:spcAft>
                <a:spcPts val="0"/>
              </a:spcAft>
              <a:buClr>
                <a:schemeClr val="lt1"/>
              </a:buClr>
              <a:buSzPts val="1400"/>
              <a:buChar char="○"/>
              <a:defRPr>
                <a:solidFill>
                  <a:schemeClr val="lt1"/>
                </a:solidFill>
              </a:defRPr>
            </a:lvl2pPr>
            <a:lvl3pPr marL="1371600" lvl="2" indent="-317500" rtl="0">
              <a:spcBef>
                <a:spcPts val="0"/>
              </a:spcBef>
              <a:spcAft>
                <a:spcPts val="0"/>
              </a:spcAft>
              <a:buClr>
                <a:schemeClr val="lt1"/>
              </a:buClr>
              <a:buSzPts val="1400"/>
              <a:buChar char="■"/>
              <a:defRPr>
                <a:solidFill>
                  <a:schemeClr val="lt1"/>
                </a:solidFill>
              </a:defRPr>
            </a:lvl3pPr>
            <a:lvl4pPr marL="1828800" lvl="3" indent="-317500" rtl="0">
              <a:spcBef>
                <a:spcPts val="0"/>
              </a:spcBef>
              <a:spcAft>
                <a:spcPts val="0"/>
              </a:spcAft>
              <a:buClr>
                <a:schemeClr val="lt1"/>
              </a:buClr>
              <a:buSzPts val="1400"/>
              <a:buChar char="●"/>
              <a:defRPr>
                <a:solidFill>
                  <a:schemeClr val="lt1"/>
                </a:solidFill>
              </a:defRPr>
            </a:lvl4pPr>
            <a:lvl5pPr marL="2286000" lvl="4" indent="-317500" rtl="0">
              <a:spcBef>
                <a:spcPts val="0"/>
              </a:spcBef>
              <a:spcAft>
                <a:spcPts val="0"/>
              </a:spcAft>
              <a:buClr>
                <a:schemeClr val="lt1"/>
              </a:buClr>
              <a:buSzPts val="1400"/>
              <a:buChar char="○"/>
              <a:defRPr>
                <a:solidFill>
                  <a:schemeClr val="lt1"/>
                </a:solidFill>
              </a:defRPr>
            </a:lvl5pPr>
            <a:lvl6pPr marL="2743200" lvl="5" indent="-317500" rtl="0">
              <a:spcBef>
                <a:spcPts val="0"/>
              </a:spcBef>
              <a:spcAft>
                <a:spcPts val="0"/>
              </a:spcAft>
              <a:buClr>
                <a:schemeClr val="lt1"/>
              </a:buClr>
              <a:buSzPts val="1400"/>
              <a:buChar char="■"/>
              <a:defRPr>
                <a:solidFill>
                  <a:schemeClr val="lt1"/>
                </a:solidFill>
              </a:defRPr>
            </a:lvl6pPr>
            <a:lvl7pPr marL="3200400" lvl="6" indent="-317500" rtl="0">
              <a:spcBef>
                <a:spcPts val="0"/>
              </a:spcBef>
              <a:spcAft>
                <a:spcPts val="0"/>
              </a:spcAft>
              <a:buClr>
                <a:schemeClr val="lt1"/>
              </a:buClr>
              <a:buSzPts val="1400"/>
              <a:buChar char="●"/>
              <a:defRPr>
                <a:solidFill>
                  <a:schemeClr val="lt1"/>
                </a:solidFill>
              </a:defRPr>
            </a:lvl7pPr>
            <a:lvl8pPr marL="3657600" lvl="7" indent="-317500" rtl="0">
              <a:spcBef>
                <a:spcPts val="0"/>
              </a:spcBef>
              <a:spcAft>
                <a:spcPts val="0"/>
              </a:spcAft>
              <a:buClr>
                <a:schemeClr val="lt1"/>
              </a:buClr>
              <a:buSzPts val="1400"/>
              <a:buChar char="○"/>
              <a:defRPr>
                <a:solidFill>
                  <a:schemeClr val="lt1"/>
                </a:solidFill>
              </a:defRPr>
            </a:lvl8pPr>
            <a:lvl9pPr marL="4114800" lvl="8" indent="-317500" rtl="0">
              <a:spcBef>
                <a:spcPts val="0"/>
              </a:spcBef>
              <a:spcAft>
                <a:spcPts val="0"/>
              </a:spcAft>
              <a:buClr>
                <a:schemeClr val="lt1"/>
              </a:buClr>
              <a:buSzPts val="1400"/>
              <a:buChar char="■"/>
              <a:defRPr>
                <a:solidFill>
                  <a:schemeClr val="lt1"/>
                </a:solidFill>
              </a:defRPr>
            </a:lvl9pPr>
          </a:lstStyle>
          <a:p>
            <a:endParaRPr/>
          </a:p>
        </p:txBody>
      </p:sp>
      <p:sp>
        <p:nvSpPr>
          <p:cNvPr id="90" name="Google Shape;90;p21"/>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1"/>
        <p:cNvGrpSpPr/>
        <p:nvPr/>
      </p:nvGrpSpPr>
      <p:grpSpPr>
        <a:xfrm>
          <a:off x="0" y="0"/>
          <a:ext cx="0" cy="0"/>
          <a:chOff x="0" y="0"/>
          <a:chExt cx="0" cy="0"/>
        </a:xfrm>
      </p:grpSpPr>
      <p:sp>
        <p:nvSpPr>
          <p:cNvPr id="92" name="Google Shape;92;p22"/>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rtl="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a:endParaRPr/>
          </a:p>
        </p:txBody>
      </p:sp>
      <p:sp>
        <p:nvSpPr>
          <p:cNvPr id="93" name="Google Shape;93;p2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94"/>
        <p:cNvGrpSpPr/>
        <p:nvPr/>
      </p:nvGrpSpPr>
      <p:grpSpPr>
        <a:xfrm>
          <a:off x="0" y="0"/>
          <a:ext cx="0" cy="0"/>
          <a:chOff x="0" y="0"/>
          <a:chExt cx="0" cy="0"/>
        </a:xfrm>
      </p:grpSpPr>
      <p:sp>
        <p:nvSpPr>
          <p:cNvPr id="95" name="Google Shape;95;p23"/>
          <p:cNvSpPr txBox="1">
            <a:spLocks noGrp="1"/>
          </p:cNvSpPr>
          <p:nvPr>
            <p:ph type="title" hasCustomPrompt="1"/>
          </p:nvPr>
        </p:nvSpPr>
        <p:spPr>
          <a:xfrm>
            <a:off x="311700" y="1255275"/>
            <a:ext cx="8520600" cy="1890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96" name="Google Shape;96;p23"/>
          <p:cNvSpPr txBox="1">
            <a:spLocks noGrp="1"/>
          </p:cNvSpPr>
          <p:nvPr>
            <p:ph type="body" idx="1"/>
          </p:nvPr>
        </p:nvSpPr>
        <p:spPr>
          <a:xfrm>
            <a:off x="311700" y="3228425"/>
            <a:ext cx="8520600" cy="1300800"/>
          </a:xfrm>
          <a:prstGeom prst="rect">
            <a:avLst/>
          </a:prstGeom>
        </p:spPr>
        <p:txBody>
          <a:bodyPr spcFirstLastPara="1" wrap="square" lIns="91425" tIns="91425" rIns="91425" bIns="91425" anchor="t" anchorCtr="0">
            <a:normAutofit/>
          </a:bodyPr>
          <a:lstStyle>
            <a:lvl1pPr marL="457200" lvl="0" indent="-342900" algn="ctr" rtl="0">
              <a:spcBef>
                <a:spcPts val="0"/>
              </a:spcBef>
              <a:spcAft>
                <a:spcPts val="0"/>
              </a:spcAft>
              <a:buSzPts val="1800"/>
              <a:buChar char="●"/>
              <a:defRPr/>
            </a:lvl1pPr>
            <a:lvl2pPr marL="914400" lvl="1" indent="-317500" algn="ctr" rtl="0">
              <a:spcBef>
                <a:spcPts val="0"/>
              </a:spcBef>
              <a:spcAft>
                <a:spcPts val="0"/>
              </a:spcAft>
              <a:buSzPts val="1400"/>
              <a:buChar char="○"/>
              <a:defRPr/>
            </a:lvl2pPr>
            <a:lvl3pPr marL="1371600" lvl="2" indent="-317500" algn="ctr" rtl="0">
              <a:spcBef>
                <a:spcPts val="0"/>
              </a:spcBef>
              <a:spcAft>
                <a:spcPts val="0"/>
              </a:spcAft>
              <a:buSzPts val="1400"/>
              <a:buChar char="■"/>
              <a:defRPr/>
            </a:lvl3pPr>
            <a:lvl4pPr marL="1828800" lvl="3" indent="-317500" algn="ctr" rtl="0">
              <a:spcBef>
                <a:spcPts val="0"/>
              </a:spcBef>
              <a:spcAft>
                <a:spcPts val="0"/>
              </a:spcAft>
              <a:buSzPts val="1400"/>
              <a:buChar char="●"/>
              <a:defRPr/>
            </a:lvl4pPr>
            <a:lvl5pPr marL="2286000" lvl="4" indent="-317500" algn="ctr" rtl="0">
              <a:spcBef>
                <a:spcPts val="0"/>
              </a:spcBef>
              <a:spcAft>
                <a:spcPts val="0"/>
              </a:spcAft>
              <a:buSzPts val="1400"/>
              <a:buChar char="○"/>
              <a:defRPr/>
            </a:lvl5pPr>
            <a:lvl6pPr marL="2743200" lvl="5" indent="-317500" algn="ctr" rtl="0">
              <a:spcBef>
                <a:spcPts val="0"/>
              </a:spcBef>
              <a:spcAft>
                <a:spcPts val="0"/>
              </a:spcAft>
              <a:buSzPts val="1400"/>
              <a:buChar char="■"/>
              <a:defRPr/>
            </a:lvl6pPr>
            <a:lvl7pPr marL="3200400" lvl="6" indent="-317500" algn="ctr" rtl="0">
              <a:spcBef>
                <a:spcPts val="0"/>
              </a:spcBef>
              <a:spcAft>
                <a:spcPts val="0"/>
              </a:spcAft>
              <a:buSzPts val="1400"/>
              <a:buChar char="●"/>
              <a:defRPr/>
            </a:lvl7pPr>
            <a:lvl8pPr marL="3657600" lvl="7" indent="-317500" algn="ctr" rtl="0">
              <a:spcBef>
                <a:spcPts val="0"/>
              </a:spcBef>
              <a:spcAft>
                <a:spcPts val="0"/>
              </a:spcAft>
              <a:buSzPts val="1400"/>
              <a:buChar char="○"/>
              <a:defRPr/>
            </a:lvl8pPr>
            <a:lvl9pPr marL="4114800" lvl="8" indent="-317500" algn="ctr" rtl="0">
              <a:spcBef>
                <a:spcPts val="0"/>
              </a:spcBef>
              <a:spcAft>
                <a:spcPts val="0"/>
              </a:spcAft>
              <a:buSzPts val="1400"/>
              <a:buChar char="■"/>
              <a:defRPr/>
            </a:lvl9pPr>
          </a:lstStyle>
          <a:p>
            <a:endParaRPr/>
          </a:p>
        </p:txBody>
      </p:sp>
      <p:sp>
        <p:nvSpPr>
          <p:cNvPr id="97" name="Google Shape;97;p23"/>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8"/>
        <p:cNvGrpSpPr/>
        <p:nvPr/>
      </p:nvGrpSpPr>
      <p:grpSpPr>
        <a:xfrm>
          <a:off x="0" y="0"/>
          <a:ext cx="0" cy="0"/>
          <a:chOff x="0" y="0"/>
          <a:chExt cx="0" cy="0"/>
        </a:xfrm>
      </p:grpSpPr>
      <p:sp>
        <p:nvSpPr>
          <p:cNvPr id="99" name="Google Shape;99;p24"/>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4"/>
        <p:cNvGrpSpPr/>
        <p:nvPr/>
      </p:nvGrpSpPr>
      <p:grpSpPr>
        <a:xfrm>
          <a:off x="0" y="0"/>
          <a:ext cx="0" cy="0"/>
          <a:chOff x="0" y="0"/>
          <a:chExt cx="0" cy="0"/>
        </a:xfrm>
      </p:grpSpPr>
      <p:grpSp>
        <p:nvGrpSpPr>
          <p:cNvPr id="105" name="Google Shape;105;p26"/>
          <p:cNvGrpSpPr/>
          <p:nvPr/>
        </p:nvGrpSpPr>
        <p:grpSpPr>
          <a:xfrm>
            <a:off x="4350279" y="2855377"/>
            <a:ext cx="443589" cy="105632"/>
            <a:chOff x="4137525" y="2915950"/>
            <a:chExt cx="869100" cy="207000"/>
          </a:xfrm>
        </p:grpSpPr>
        <p:sp>
          <p:nvSpPr>
            <p:cNvPr id="106" name="Google Shape;106;p26"/>
            <p:cNvSpPr/>
            <p:nvPr/>
          </p:nvSpPr>
          <p:spPr>
            <a:xfrm>
              <a:off x="446857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26"/>
            <p:cNvSpPr/>
            <p:nvPr/>
          </p:nvSpPr>
          <p:spPr>
            <a:xfrm>
              <a:off x="479962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26"/>
            <p:cNvSpPr/>
            <p:nvPr/>
          </p:nvSpPr>
          <p:spPr>
            <a:xfrm>
              <a:off x="413752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9" name="Google Shape;109;p26"/>
          <p:cNvSpPr txBox="1">
            <a:spLocks noGrp="1"/>
          </p:cNvSpPr>
          <p:nvPr>
            <p:ph type="ctrTitle"/>
          </p:nvPr>
        </p:nvSpPr>
        <p:spPr>
          <a:xfrm>
            <a:off x="671258" y="990800"/>
            <a:ext cx="7801500" cy="17301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800"/>
              <a:buNone/>
              <a:defRPr sz="4800"/>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endParaRPr/>
          </a:p>
        </p:txBody>
      </p:sp>
      <p:sp>
        <p:nvSpPr>
          <p:cNvPr id="110" name="Google Shape;110;p26"/>
          <p:cNvSpPr txBox="1">
            <a:spLocks noGrp="1"/>
          </p:cNvSpPr>
          <p:nvPr>
            <p:ph type="subTitle" idx="1"/>
          </p:nvPr>
        </p:nvSpPr>
        <p:spPr>
          <a:xfrm>
            <a:off x="671250" y="3174876"/>
            <a:ext cx="7801500" cy="792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111" name="Google Shape;111;p26"/>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2"/>
        <p:cNvGrpSpPr/>
        <p:nvPr/>
      </p:nvGrpSpPr>
      <p:grpSpPr>
        <a:xfrm>
          <a:off x="0" y="0"/>
          <a:ext cx="0" cy="0"/>
          <a:chOff x="0" y="0"/>
          <a:chExt cx="0" cy="0"/>
        </a:xfrm>
      </p:grpSpPr>
      <p:sp>
        <p:nvSpPr>
          <p:cNvPr id="113" name="Google Shape;113;p27"/>
          <p:cNvSpPr txBox="1">
            <a:spLocks noGrp="1"/>
          </p:cNvSpPr>
          <p:nvPr>
            <p:ph type="title"/>
          </p:nvPr>
        </p:nvSpPr>
        <p:spPr>
          <a:xfrm>
            <a:off x="671250" y="2141250"/>
            <a:ext cx="7852200" cy="861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14" name="Google Shape;114;p27"/>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15"/>
        <p:cNvGrpSpPr/>
        <p:nvPr/>
      </p:nvGrpSpPr>
      <p:grpSpPr>
        <a:xfrm>
          <a:off x="0" y="0"/>
          <a:ext cx="0" cy="0"/>
          <a:chOff x="0" y="0"/>
          <a:chExt cx="0" cy="0"/>
        </a:xfrm>
      </p:grpSpPr>
      <p:sp>
        <p:nvSpPr>
          <p:cNvPr id="116" name="Google Shape;116;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17" name="Google Shape;117;p2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118" name="Google Shape;118;p28"/>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19"/>
        <p:cNvGrpSpPr/>
        <p:nvPr/>
      </p:nvGrpSpPr>
      <p:grpSpPr>
        <a:xfrm>
          <a:off x="0" y="0"/>
          <a:ext cx="0" cy="0"/>
          <a:chOff x="0" y="0"/>
          <a:chExt cx="0" cy="0"/>
        </a:xfrm>
      </p:grpSpPr>
      <p:sp>
        <p:nvSpPr>
          <p:cNvPr id="120" name="Google Shape;120;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21" name="Google Shape;121;p29"/>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122" name="Google Shape;122;p29"/>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123" name="Google Shape;123;p29"/>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4"/>
        <p:cNvGrpSpPr/>
        <p:nvPr/>
      </p:nvGrpSpPr>
      <p:grpSpPr>
        <a:xfrm>
          <a:off x="0" y="0"/>
          <a:ext cx="0" cy="0"/>
          <a:chOff x="0" y="0"/>
          <a:chExt cx="0" cy="0"/>
        </a:xfrm>
      </p:grpSpPr>
      <p:sp>
        <p:nvSpPr>
          <p:cNvPr id="125" name="Google Shape;125;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26" name="Google Shape;126;p30"/>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27"/>
        <p:cNvGrpSpPr/>
        <p:nvPr/>
      </p:nvGrpSpPr>
      <p:grpSpPr>
        <a:xfrm>
          <a:off x="0" y="0"/>
          <a:ext cx="0" cy="0"/>
          <a:chOff x="0" y="0"/>
          <a:chExt cx="0" cy="0"/>
        </a:xfrm>
      </p:grpSpPr>
      <p:sp>
        <p:nvSpPr>
          <p:cNvPr id="128" name="Google Shape;128;p31"/>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29" name="Google Shape;129;p31"/>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130" name="Google Shape;130;p31"/>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131"/>
        <p:cNvGrpSpPr/>
        <p:nvPr/>
      </p:nvGrpSpPr>
      <p:grpSpPr>
        <a:xfrm>
          <a:off x="0" y="0"/>
          <a:ext cx="0" cy="0"/>
          <a:chOff x="0" y="0"/>
          <a:chExt cx="0" cy="0"/>
        </a:xfrm>
      </p:grpSpPr>
      <p:sp>
        <p:nvSpPr>
          <p:cNvPr id="132" name="Google Shape;132;p32"/>
          <p:cNvSpPr txBox="1">
            <a:spLocks noGrp="1"/>
          </p:cNvSpPr>
          <p:nvPr>
            <p:ph type="title"/>
          </p:nvPr>
        </p:nvSpPr>
        <p:spPr>
          <a:xfrm>
            <a:off x="490250" y="526350"/>
            <a:ext cx="6227100" cy="40908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a:endParaRPr/>
          </a:p>
        </p:txBody>
      </p:sp>
      <p:sp>
        <p:nvSpPr>
          <p:cNvPr id="133" name="Google Shape;133;p3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34"/>
        <p:cNvGrpSpPr/>
        <p:nvPr/>
      </p:nvGrpSpPr>
      <p:grpSpPr>
        <a:xfrm>
          <a:off x="0" y="0"/>
          <a:ext cx="0" cy="0"/>
          <a:chOff x="0" y="0"/>
          <a:chExt cx="0" cy="0"/>
        </a:xfrm>
      </p:grpSpPr>
      <p:sp>
        <p:nvSpPr>
          <p:cNvPr id="135" name="Google Shape;135;p33"/>
          <p:cNvSpPr/>
          <p:nvPr/>
        </p:nvSpPr>
        <p:spPr>
          <a:xfrm>
            <a:off x="4572000" y="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36" name="Google Shape;136;p33"/>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137" name="Google Shape;137;p33"/>
          <p:cNvSpPr txBox="1">
            <a:spLocks noGrp="1"/>
          </p:cNvSpPr>
          <p:nvPr>
            <p:ph type="title"/>
          </p:nvPr>
        </p:nvSpPr>
        <p:spPr>
          <a:xfrm>
            <a:off x="265500" y="1081400"/>
            <a:ext cx="4045200" cy="1710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138" name="Google Shape;138;p33"/>
          <p:cNvSpPr txBox="1">
            <a:spLocks noGrp="1"/>
          </p:cNvSpPr>
          <p:nvPr>
            <p:ph type="subTitle" idx="1"/>
          </p:nvPr>
        </p:nvSpPr>
        <p:spPr>
          <a:xfrm>
            <a:off x="265500" y="2845201"/>
            <a:ext cx="4045200" cy="13455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2100"/>
              <a:buNone/>
              <a:defRPr sz="2100">
                <a:solidFill>
                  <a:schemeClr val="dk1"/>
                </a:solidFill>
              </a:defRPr>
            </a:lvl1pPr>
            <a:lvl2pPr lvl="1" algn="ctr" rtl="0">
              <a:lnSpc>
                <a:spcPct val="100000"/>
              </a:lnSpc>
              <a:spcBef>
                <a:spcPts val="0"/>
              </a:spcBef>
              <a:spcAft>
                <a:spcPts val="0"/>
              </a:spcAft>
              <a:buClr>
                <a:schemeClr val="dk1"/>
              </a:buClr>
              <a:buSzPts val="2100"/>
              <a:buNone/>
              <a:defRPr sz="2100">
                <a:solidFill>
                  <a:schemeClr val="dk1"/>
                </a:solidFill>
              </a:defRPr>
            </a:lvl2pPr>
            <a:lvl3pPr lvl="2" algn="ctr" rtl="0">
              <a:lnSpc>
                <a:spcPct val="100000"/>
              </a:lnSpc>
              <a:spcBef>
                <a:spcPts val="0"/>
              </a:spcBef>
              <a:spcAft>
                <a:spcPts val="0"/>
              </a:spcAft>
              <a:buClr>
                <a:schemeClr val="dk1"/>
              </a:buClr>
              <a:buSzPts val="2100"/>
              <a:buNone/>
              <a:defRPr sz="2100">
                <a:solidFill>
                  <a:schemeClr val="dk1"/>
                </a:solidFill>
              </a:defRPr>
            </a:lvl3pPr>
            <a:lvl4pPr lvl="3" algn="ctr" rtl="0">
              <a:lnSpc>
                <a:spcPct val="100000"/>
              </a:lnSpc>
              <a:spcBef>
                <a:spcPts val="0"/>
              </a:spcBef>
              <a:spcAft>
                <a:spcPts val="0"/>
              </a:spcAft>
              <a:buClr>
                <a:schemeClr val="dk1"/>
              </a:buClr>
              <a:buSzPts val="2100"/>
              <a:buNone/>
              <a:defRPr sz="2100">
                <a:solidFill>
                  <a:schemeClr val="dk1"/>
                </a:solidFill>
              </a:defRPr>
            </a:lvl4pPr>
            <a:lvl5pPr lvl="4" algn="ctr" rtl="0">
              <a:lnSpc>
                <a:spcPct val="100000"/>
              </a:lnSpc>
              <a:spcBef>
                <a:spcPts val="0"/>
              </a:spcBef>
              <a:spcAft>
                <a:spcPts val="0"/>
              </a:spcAft>
              <a:buClr>
                <a:schemeClr val="dk1"/>
              </a:buClr>
              <a:buSzPts val="2100"/>
              <a:buNone/>
              <a:defRPr sz="2100">
                <a:solidFill>
                  <a:schemeClr val="dk1"/>
                </a:solidFill>
              </a:defRPr>
            </a:lvl5pPr>
            <a:lvl6pPr lvl="5" algn="ctr" rtl="0">
              <a:lnSpc>
                <a:spcPct val="100000"/>
              </a:lnSpc>
              <a:spcBef>
                <a:spcPts val="0"/>
              </a:spcBef>
              <a:spcAft>
                <a:spcPts val="0"/>
              </a:spcAft>
              <a:buClr>
                <a:schemeClr val="dk1"/>
              </a:buClr>
              <a:buSzPts val="2100"/>
              <a:buNone/>
              <a:defRPr sz="2100">
                <a:solidFill>
                  <a:schemeClr val="dk1"/>
                </a:solidFill>
              </a:defRPr>
            </a:lvl6pPr>
            <a:lvl7pPr lvl="6" algn="ctr" rtl="0">
              <a:lnSpc>
                <a:spcPct val="100000"/>
              </a:lnSpc>
              <a:spcBef>
                <a:spcPts val="0"/>
              </a:spcBef>
              <a:spcAft>
                <a:spcPts val="0"/>
              </a:spcAft>
              <a:buClr>
                <a:schemeClr val="dk1"/>
              </a:buClr>
              <a:buSzPts val="2100"/>
              <a:buNone/>
              <a:defRPr sz="2100">
                <a:solidFill>
                  <a:schemeClr val="dk1"/>
                </a:solidFill>
              </a:defRPr>
            </a:lvl7pPr>
            <a:lvl8pPr lvl="7" algn="ctr" rtl="0">
              <a:lnSpc>
                <a:spcPct val="100000"/>
              </a:lnSpc>
              <a:spcBef>
                <a:spcPts val="0"/>
              </a:spcBef>
              <a:spcAft>
                <a:spcPts val="0"/>
              </a:spcAft>
              <a:buClr>
                <a:schemeClr val="dk1"/>
              </a:buClr>
              <a:buSzPts val="2100"/>
              <a:buNone/>
              <a:defRPr sz="2100">
                <a:solidFill>
                  <a:schemeClr val="dk1"/>
                </a:solidFill>
              </a:defRPr>
            </a:lvl8pPr>
            <a:lvl9pPr lvl="8" algn="ctr" rtl="0">
              <a:lnSpc>
                <a:spcPct val="100000"/>
              </a:lnSpc>
              <a:spcBef>
                <a:spcPts val="0"/>
              </a:spcBef>
              <a:spcAft>
                <a:spcPts val="0"/>
              </a:spcAft>
              <a:buClr>
                <a:schemeClr val="dk1"/>
              </a:buClr>
              <a:buSzPts val="2100"/>
              <a:buNone/>
              <a:defRPr sz="2100">
                <a:solidFill>
                  <a:schemeClr val="dk1"/>
                </a:solidFill>
              </a:defRPr>
            </a:lvl9pPr>
          </a:lstStyle>
          <a:p>
            <a:endParaRPr/>
          </a:p>
        </p:txBody>
      </p:sp>
      <p:sp>
        <p:nvSpPr>
          <p:cNvPr id="139" name="Google Shape;139;p33"/>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rtl="0">
              <a:spcBef>
                <a:spcPts val="0"/>
              </a:spcBef>
              <a:spcAft>
                <a:spcPts val="0"/>
              </a:spcAft>
              <a:buClr>
                <a:schemeClr val="lt1"/>
              </a:buClr>
              <a:buSzPts val="1800"/>
              <a:buChar char="●"/>
              <a:defRPr>
                <a:solidFill>
                  <a:schemeClr val="lt1"/>
                </a:solidFill>
              </a:defRPr>
            </a:lvl1pPr>
            <a:lvl2pPr marL="914400" lvl="1" indent="-317500" rtl="0">
              <a:spcBef>
                <a:spcPts val="1600"/>
              </a:spcBef>
              <a:spcAft>
                <a:spcPts val="0"/>
              </a:spcAft>
              <a:buClr>
                <a:schemeClr val="lt1"/>
              </a:buClr>
              <a:buSzPts val="1400"/>
              <a:buChar char="○"/>
              <a:defRPr>
                <a:solidFill>
                  <a:schemeClr val="lt1"/>
                </a:solidFill>
              </a:defRPr>
            </a:lvl2pPr>
            <a:lvl3pPr marL="1371600" lvl="2" indent="-317500" rtl="0">
              <a:spcBef>
                <a:spcPts val="1600"/>
              </a:spcBef>
              <a:spcAft>
                <a:spcPts val="0"/>
              </a:spcAft>
              <a:buClr>
                <a:schemeClr val="lt1"/>
              </a:buClr>
              <a:buSzPts val="1400"/>
              <a:buChar char="■"/>
              <a:defRPr>
                <a:solidFill>
                  <a:schemeClr val="lt1"/>
                </a:solidFill>
              </a:defRPr>
            </a:lvl3pPr>
            <a:lvl4pPr marL="1828800" lvl="3" indent="-317500" rtl="0">
              <a:spcBef>
                <a:spcPts val="1600"/>
              </a:spcBef>
              <a:spcAft>
                <a:spcPts val="0"/>
              </a:spcAft>
              <a:buClr>
                <a:schemeClr val="lt1"/>
              </a:buClr>
              <a:buSzPts val="1400"/>
              <a:buChar char="●"/>
              <a:defRPr>
                <a:solidFill>
                  <a:schemeClr val="lt1"/>
                </a:solidFill>
              </a:defRPr>
            </a:lvl4pPr>
            <a:lvl5pPr marL="2286000" lvl="4" indent="-317500" rtl="0">
              <a:spcBef>
                <a:spcPts val="1600"/>
              </a:spcBef>
              <a:spcAft>
                <a:spcPts val="0"/>
              </a:spcAft>
              <a:buClr>
                <a:schemeClr val="lt1"/>
              </a:buClr>
              <a:buSzPts val="1400"/>
              <a:buChar char="○"/>
              <a:defRPr>
                <a:solidFill>
                  <a:schemeClr val="lt1"/>
                </a:solidFill>
              </a:defRPr>
            </a:lvl5pPr>
            <a:lvl6pPr marL="2743200" lvl="5" indent="-317500" rtl="0">
              <a:spcBef>
                <a:spcPts val="1600"/>
              </a:spcBef>
              <a:spcAft>
                <a:spcPts val="0"/>
              </a:spcAft>
              <a:buClr>
                <a:schemeClr val="lt1"/>
              </a:buClr>
              <a:buSzPts val="1400"/>
              <a:buChar char="■"/>
              <a:defRPr>
                <a:solidFill>
                  <a:schemeClr val="lt1"/>
                </a:solidFill>
              </a:defRPr>
            </a:lvl6pPr>
            <a:lvl7pPr marL="3200400" lvl="6" indent="-317500" rtl="0">
              <a:spcBef>
                <a:spcPts val="1600"/>
              </a:spcBef>
              <a:spcAft>
                <a:spcPts val="0"/>
              </a:spcAft>
              <a:buClr>
                <a:schemeClr val="lt1"/>
              </a:buClr>
              <a:buSzPts val="1400"/>
              <a:buChar char="●"/>
              <a:defRPr>
                <a:solidFill>
                  <a:schemeClr val="lt1"/>
                </a:solidFill>
              </a:defRPr>
            </a:lvl7pPr>
            <a:lvl8pPr marL="3657600" lvl="7" indent="-317500" rtl="0">
              <a:spcBef>
                <a:spcPts val="1600"/>
              </a:spcBef>
              <a:spcAft>
                <a:spcPts val="0"/>
              </a:spcAft>
              <a:buClr>
                <a:schemeClr val="lt1"/>
              </a:buClr>
              <a:buSzPts val="1400"/>
              <a:buChar char="○"/>
              <a:defRPr>
                <a:solidFill>
                  <a:schemeClr val="lt1"/>
                </a:solidFill>
              </a:defRPr>
            </a:lvl8pPr>
            <a:lvl9pPr marL="4114800" lvl="8" indent="-317500" rtl="0">
              <a:spcBef>
                <a:spcPts val="1600"/>
              </a:spcBef>
              <a:spcAft>
                <a:spcPts val="1600"/>
              </a:spcAft>
              <a:buClr>
                <a:schemeClr val="lt1"/>
              </a:buClr>
              <a:buSzPts val="1400"/>
              <a:buChar char="■"/>
              <a:defRPr>
                <a:solidFill>
                  <a:schemeClr val="lt1"/>
                </a:solidFill>
              </a:defRPr>
            </a:lvl9pPr>
          </a:lstStyle>
          <a:p>
            <a:endParaRPr/>
          </a:p>
        </p:txBody>
      </p:sp>
      <p:sp>
        <p:nvSpPr>
          <p:cNvPr id="140" name="Google Shape;140;p33"/>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41"/>
        <p:cNvGrpSpPr/>
        <p:nvPr/>
      </p:nvGrpSpPr>
      <p:grpSpPr>
        <a:xfrm>
          <a:off x="0" y="0"/>
          <a:ext cx="0" cy="0"/>
          <a:chOff x="0" y="0"/>
          <a:chExt cx="0" cy="0"/>
        </a:xfrm>
      </p:grpSpPr>
      <p:sp>
        <p:nvSpPr>
          <p:cNvPr id="142" name="Google Shape;142;p34"/>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a:endParaRPr/>
          </a:p>
        </p:txBody>
      </p:sp>
      <p:sp>
        <p:nvSpPr>
          <p:cNvPr id="143" name="Google Shape;143;p34"/>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44"/>
        <p:cNvGrpSpPr/>
        <p:nvPr/>
      </p:nvGrpSpPr>
      <p:grpSpPr>
        <a:xfrm>
          <a:off x="0" y="0"/>
          <a:ext cx="0" cy="0"/>
          <a:chOff x="0" y="0"/>
          <a:chExt cx="0" cy="0"/>
        </a:xfrm>
      </p:grpSpPr>
      <p:sp>
        <p:nvSpPr>
          <p:cNvPr id="145" name="Google Shape;145;p35"/>
          <p:cNvSpPr txBox="1">
            <a:spLocks noGrp="1"/>
          </p:cNvSpPr>
          <p:nvPr>
            <p:ph type="title" hasCustomPrompt="1"/>
          </p:nvPr>
        </p:nvSpPr>
        <p:spPr>
          <a:xfrm>
            <a:off x="311700" y="1255275"/>
            <a:ext cx="8520600" cy="1890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46" name="Google Shape;146;p35"/>
          <p:cNvSpPr txBox="1">
            <a:spLocks noGrp="1"/>
          </p:cNvSpPr>
          <p:nvPr>
            <p:ph type="body" idx="1"/>
          </p:nvPr>
        </p:nvSpPr>
        <p:spPr>
          <a:xfrm>
            <a:off x="311700" y="3228425"/>
            <a:ext cx="8520600" cy="1300800"/>
          </a:xfrm>
          <a:prstGeom prst="rect">
            <a:avLst/>
          </a:prstGeom>
        </p:spPr>
        <p:txBody>
          <a:bodyPr spcFirstLastPara="1" wrap="square" lIns="91425" tIns="91425" rIns="91425" bIns="91425" anchor="t" anchorCtr="0">
            <a:noAutofit/>
          </a:bodyPr>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147" name="Google Shape;147;p35"/>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48"/>
        <p:cNvGrpSpPr/>
        <p:nvPr/>
      </p:nvGrpSpPr>
      <p:grpSpPr>
        <a:xfrm>
          <a:off x="0" y="0"/>
          <a:ext cx="0" cy="0"/>
          <a:chOff x="0" y="0"/>
          <a:chExt cx="0" cy="0"/>
        </a:xfrm>
      </p:grpSpPr>
      <p:sp>
        <p:nvSpPr>
          <p:cNvPr id="149" name="Google Shape;149;p36"/>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late">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a:endParaRPr/>
          </a:p>
        </p:txBody>
      </p:sp>
      <p:sp>
        <p:nvSpPr>
          <p:cNvPr id="52" name="Google Shape;52;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marL="914400" lvl="1" indent="-317500" rtl="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marL="1371600" lvl="2" indent="-317500" rtl="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marL="1828800" lvl="3" indent="-317500" rtl="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marL="2286000" lvl="4" indent="-317500" rtl="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marL="2743200" lvl="5" indent="-317500" rtl="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marL="3200400" lvl="6" indent="-317500" rtl="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marL="3657600" lvl="7" indent="-317500" rtl="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marL="4114800" lvl="8" indent="-317500" rtl="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9pPr>
          </a:lstStyle>
          <a:p>
            <a:endParaRPr/>
          </a:p>
        </p:txBody>
      </p:sp>
      <p:sp>
        <p:nvSpPr>
          <p:cNvPr id="53" name="Google Shape;53;p13"/>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accent3"/>
                </a:solidFill>
                <a:latin typeface="Average"/>
                <a:ea typeface="Average"/>
                <a:cs typeface="Average"/>
                <a:sym typeface="Average"/>
              </a:defRPr>
            </a:lvl1pPr>
            <a:lvl2pPr lvl="1" algn="r" rtl="0">
              <a:buNone/>
              <a:defRPr sz="1000">
                <a:solidFill>
                  <a:schemeClr val="accent3"/>
                </a:solidFill>
                <a:latin typeface="Average"/>
                <a:ea typeface="Average"/>
                <a:cs typeface="Average"/>
                <a:sym typeface="Average"/>
              </a:defRPr>
            </a:lvl2pPr>
            <a:lvl3pPr lvl="2" algn="r" rtl="0">
              <a:buNone/>
              <a:defRPr sz="1000">
                <a:solidFill>
                  <a:schemeClr val="accent3"/>
                </a:solidFill>
                <a:latin typeface="Average"/>
                <a:ea typeface="Average"/>
                <a:cs typeface="Average"/>
                <a:sym typeface="Average"/>
              </a:defRPr>
            </a:lvl3pPr>
            <a:lvl4pPr lvl="3" algn="r" rtl="0">
              <a:buNone/>
              <a:defRPr sz="1000">
                <a:solidFill>
                  <a:schemeClr val="accent3"/>
                </a:solidFill>
                <a:latin typeface="Average"/>
                <a:ea typeface="Average"/>
                <a:cs typeface="Average"/>
                <a:sym typeface="Average"/>
              </a:defRPr>
            </a:lvl4pPr>
            <a:lvl5pPr lvl="4" algn="r" rtl="0">
              <a:buNone/>
              <a:defRPr sz="1000">
                <a:solidFill>
                  <a:schemeClr val="accent3"/>
                </a:solidFill>
                <a:latin typeface="Average"/>
                <a:ea typeface="Average"/>
                <a:cs typeface="Average"/>
                <a:sym typeface="Average"/>
              </a:defRPr>
            </a:lvl5pPr>
            <a:lvl6pPr lvl="5" algn="r" rtl="0">
              <a:buNone/>
              <a:defRPr sz="1000">
                <a:solidFill>
                  <a:schemeClr val="accent3"/>
                </a:solidFill>
                <a:latin typeface="Average"/>
                <a:ea typeface="Average"/>
                <a:cs typeface="Average"/>
                <a:sym typeface="Average"/>
              </a:defRPr>
            </a:lvl6pPr>
            <a:lvl7pPr lvl="6" algn="r" rtl="0">
              <a:buNone/>
              <a:defRPr sz="1000">
                <a:solidFill>
                  <a:schemeClr val="accent3"/>
                </a:solidFill>
                <a:latin typeface="Average"/>
                <a:ea typeface="Average"/>
                <a:cs typeface="Average"/>
                <a:sym typeface="Average"/>
              </a:defRPr>
            </a:lvl7pPr>
            <a:lvl8pPr lvl="7" algn="r" rtl="0">
              <a:buNone/>
              <a:defRPr sz="1000">
                <a:solidFill>
                  <a:schemeClr val="accent3"/>
                </a:solidFill>
                <a:latin typeface="Average"/>
                <a:ea typeface="Average"/>
                <a:cs typeface="Average"/>
                <a:sym typeface="Average"/>
              </a:defRPr>
            </a:lvl8pPr>
            <a:lvl9pPr lvl="8" algn="r" rtl="0">
              <a:buNone/>
              <a:defRPr sz="1000">
                <a:solidFill>
                  <a:schemeClr val="accent3"/>
                </a:solidFill>
                <a:latin typeface="Average"/>
                <a:ea typeface="Average"/>
                <a:cs typeface="Average"/>
                <a:sym typeface="Average"/>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late">
    <p:bg>
      <p:bgPr>
        <a:solidFill>
          <a:schemeClr val="lt1"/>
        </a:solidFill>
        <a:effectLst/>
      </p:bgPr>
    </p:bg>
    <p:spTree>
      <p:nvGrpSpPr>
        <p:cNvPr id="1" name="Shape 100"/>
        <p:cNvGrpSpPr/>
        <p:nvPr/>
      </p:nvGrpSpPr>
      <p:grpSpPr>
        <a:xfrm>
          <a:off x="0" y="0"/>
          <a:ext cx="0" cy="0"/>
          <a:chOff x="0" y="0"/>
          <a:chExt cx="0" cy="0"/>
        </a:xfrm>
      </p:grpSpPr>
      <p:sp>
        <p:nvSpPr>
          <p:cNvPr id="101" name="Google Shape;101;p2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rt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a:endParaRPr/>
          </a:p>
        </p:txBody>
      </p:sp>
      <p:sp>
        <p:nvSpPr>
          <p:cNvPr id="102" name="Google Shape;102;p2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rtl="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marL="914400" lvl="1" indent="-317500" rtl="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marL="1371600" lvl="2" indent="-317500" rtl="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marL="1828800" lvl="3" indent="-317500" rtl="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marL="2286000" lvl="4" indent="-317500" rtl="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marL="2743200" lvl="5" indent="-317500" rtl="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marL="3200400" lvl="6" indent="-317500" rtl="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marL="3657600" lvl="7" indent="-317500" rtl="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marL="4114800" lvl="8" indent="-317500" rtl="0">
              <a:lnSpc>
                <a:spcPct val="115000"/>
              </a:lnSpc>
              <a:spcBef>
                <a:spcPts val="1600"/>
              </a:spcBef>
              <a:spcAft>
                <a:spcPts val="1600"/>
              </a:spcAft>
              <a:buClr>
                <a:schemeClr val="accent3"/>
              </a:buClr>
              <a:buSzPts val="1400"/>
              <a:buFont typeface="Average"/>
              <a:buChar char="■"/>
              <a:defRPr>
                <a:solidFill>
                  <a:schemeClr val="accent3"/>
                </a:solidFill>
                <a:latin typeface="Average"/>
                <a:ea typeface="Average"/>
                <a:cs typeface="Average"/>
                <a:sym typeface="Average"/>
              </a:defRPr>
            </a:lvl9pPr>
          </a:lstStyle>
          <a:p>
            <a:endParaRPr/>
          </a:p>
        </p:txBody>
      </p:sp>
      <p:sp>
        <p:nvSpPr>
          <p:cNvPr id="103" name="Google Shape;103;p25"/>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accent3"/>
                </a:solidFill>
                <a:latin typeface="Average"/>
                <a:ea typeface="Average"/>
                <a:cs typeface="Average"/>
                <a:sym typeface="Average"/>
              </a:defRPr>
            </a:lvl1pPr>
            <a:lvl2pPr lvl="1" algn="r" rtl="0">
              <a:buNone/>
              <a:defRPr sz="1000">
                <a:solidFill>
                  <a:schemeClr val="accent3"/>
                </a:solidFill>
                <a:latin typeface="Average"/>
                <a:ea typeface="Average"/>
                <a:cs typeface="Average"/>
                <a:sym typeface="Average"/>
              </a:defRPr>
            </a:lvl2pPr>
            <a:lvl3pPr lvl="2" algn="r" rtl="0">
              <a:buNone/>
              <a:defRPr sz="1000">
                <a:solidFill>
                  <a:schemeClr val="accent3"/>
                </a:solidFill>
                <a:latin typeface="Average"/>
                <a:ea typeface="Average"/>
                <a:cs typeface="Average"/>
                <a:sym typeface="Average"/>
              </a:defRPr>
            </a:lvl3pPr>
            <a:lvl4pPr lvl="3" algn="r" rtl="0">
              <a:buNone/>
              <a:defRPr sz="1000">
                <a:solidFill>
                  <a:schemeClr val="accent3"/>
                </a:solidFill>
                <a:latin typeface="Average"/>
                <a:ea typeface="Average"/>
                <a:cs typeface="Average"/>
                <a:sym typeface="Average"/>
              </a:defRPr>
            </a:lvl4pPr>
            <a:lvl5pPr lvl="4" algn="r" rtl="0">
              <a:buNone/>
              <a:defRPr sz="1000">
                <a:solidFill>
                  <a:schemeClr val="accent3"/>
                </a:solidFill>
                <a:latin typeface="Average"/>
                <a:ea typeface="Average"/>
                <a:cs typeface="Average"/>
                <a:sym typeface="Average"/>
              </a:defRPr>
            </a:lvl5pPr>
            <a:lvl6pPr lvl="5" algn="r" rtl="0">
              <a:buNone/>
              <a:defRPr sz="1000">
                <a:solidFill>
                  <a:schemeClr val="accent3"/>
                </a:solidFill>
                <a:latin typeface="Average"/>
                <a:ea typeface="Average"/>
                <a:cs typeface="Average"/>
                <a:sym typeface="Average"/>
              </a:defRPr>
            </a:lvl6pPr>
            <a:lvl7pPr lvl="6" algn="r" rtl="0">
              <a:buNone/>
              <a:defRPr sz="1000">
                <a:solidFill>
                  <a:schemeClr val="accent3"/>
                </a:solidFill>
                <a:latin typeface="Average"/>
                <a:ea typeface="Average"/>
                <a:cs typeface="Average"/>
                <a:sym typeface="Average"/>
              </a:defRPr>
            </a:lvl7pPr>
            <a:lvl8pPr lvl="7" algn="r" rtl="0">
              <a:buNone/>
              <a:defRPr sz="1000">
                <a:solidFill>
                  <a:schemeClr val="accent3"/>
                </a:solidFill>
                <a:latin typeface="Average"/>
                <a:ea typeface="Average"/>
                <a:cs typeface="Average"/>
                <a:sym typeface="Average"/>
              </a:defRPr>
            </a:lvl8pPr>
            <a:lvl9pPr lvl="8" algn="r" rtl="0">
              <a:buNone/>
              <a:defRPr sz="1000">
                <a:solidFill>
                  <a:schemeClr val="accent3"/>
                </a:solidFill>
                <a:latin typeface="Average"/>
                <a:ea typeface="Average"/>
                <a:cs typeface="Average"/>
                <a:sym typeface="Average"/>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6.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2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2.xml"/><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22.xml"/><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hyperlink" Target="https://doi.org/10.1016/j.ufug.2011.06.001" TargetMode="External"/><Relationship Id="rId13" Type="http://schemas.openxmlformats.org/officeDocument/2006/relationships/hyperlink" Target="https://doi.org/10.1007/s11252-009-0095-x" TargetMode="External"/><Relationship Id="rId3" Type="http://schemas.openxmlformats.org/officeDocument/2006/relationships/hyperlink" Target="https://doi.org/10.1016/j.biocon.2014.11.009" TargetMode="External"/><Relationship Id="rId7" Type="http://schemas.openxmlformats.org/officeDocument/2006/relationships/hyperlink" Target="https://doi.org/10.1016/j.landurbplan.2020.103799" TargetMode="External"/><Relationship Id="rId12" Type="http://schemas.openxmlformats.org/officeDocument/2006/relationships/hyperlink" Target="https://doi.org/10.1111/j.0309-1317.2004.00535.x" TargetMode="External"/><Relationship Id="rId2" Type="http://schemas.openxmlformats.org/officeDocument/2006/relationships/notesSlide" Target="../notesSlides/notesSlide29.xml"/><Relationship Id="rId1" Type="http://schemas.openxmlformats.org/officeDocument/2006/relationships/slideLayout" Target="../slideLayouts/slideLayout4.xml"/><Relationship Id="rId6" Type="http://schemas.openxmlformats.org/officeDocument/2006/relationships/hyperlink" Target="https://doi.org/10.1073/pnas.1537557100" TargetMode="External"/><Relationship Id="rId11" Type="http://schemas.openxmlformats.org/officeDocument/2006/relationships/hyperlink" Target="https://doi.org/10.1016/j.landurbplan.2016.05.017" TargetMode="External"/><Relationship Id="rId5" Type="http://schemas.openxmlformats.org/officeDocument/2006/relationships/hyperlink" Target="https://www.thenatureofcities.com/2016/01/20/can-cities-save-bees-how-can-urban-habitats-be-made-to-serve-pollinator-conservation-how-can-that-story-be-better-told/" TargetMode="External"/><Relationship Id="rId10" Type="http://schemas.openxmlformats.org/officeDocument/2006/relationships/hyperlink" Target="https://doi.org/DOI:10.1093/acprof:oso/9780199563562.003.0002" TargetMode="External"/><Relationship Id="rId4" Type="http://schemas.openxmlformats.org/officeDocument/2006/relationships/hyperlink" Target="https://doi.org/10.1007/s00267-014-0310-2" TargetMode="External"/><Relationship Id="rId9" Type="http://schemas.openxmlformats.org/officeDocument/2006/relationships/hyperlink" Target="https://doi.org/10.1098/rsbl.2018.008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37"/>
          <p:cNvSpPr txBox="1">
            <a:spLocks noGrp="1"/>
          </p:cNvSpPr>
          <p:nvPr>
            <p:ph type="ctrTitle" idx="4294967295"/>
          </p:nvPr>
        </p:nvSpPr>
        <p:spPr>
          <a:xfrm>
            <a:off x="185500" y="254200"/>
            <a:ext cx="8744400" cy="17154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sz="3600" dirty="0"/>
              <a:t>Biodiversity in Cities</a:t>
            </a:r>
            <a:endParaRPr sz="3600" dirty="0"/>
          </a:p>
          <a:p>
            <a:pPr marL="0" lvl="0" indent="0" algn="ctr" rtl="0">
              <a:spcBef>
                <a:spcPts val="0"/>
              </a:spcBef>
              <a:spcAft>
                <a:spcPts val="0"/>
              </a:spcAft>
              <a:buNone/>
            </a:pPr>
            <a:r>
              <a:rPr lang="en" sz="3600" dirty="0"/>
              <a:t>How urban pollinators show the importance of robust political ecological theory</a:t>
            </a:r>
            <a:endParaRPr sz="3600" dirty="0"/>
          </a:p>
        </p:txBody>
      </p:sp>
      <p:sp>
        <p:nvSpPr>
          <p:cNvPr id="155" name="Google Shape;155;p37"/>
          <p:cNvSpPr txBox="1"/>
          <p:nvPr/>
        </p:nvSpPr>
        <p:spPr>
          <a:xfrm>
            <a:off x="1621700" y="1878600"/>
            <a:ext cx="6042300" cy="2152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chemeClr val="accent3"/>
                </a:solidFill>
                <a:latin typeface="Average"/>
                <a:ea typeface="Average"/>
                <a:cs typeface="Average"/>
                <a:sym typeface="Average"/>
              </a:rPr>
              <a:t>Austin Martin</a:t>
            </a:r>
            <a:endParaRPr sz="3000">
              <a:solidFill>
                <a:schemeClr val="accent3"/>
              </a:solidFill>
              <a:latin typeface="Average"/>
              <a:ea typeface="Average"/>
              <a:cs typeface="Average"/>
              <a:sym typeface="Average"/>
            </a:endParaRPr>
          </a:p>
          <a:p>
            <a:pPr marL="0" lvl="0" indent="0" algn="ctr" rtl="0">
              <a:spcBef>
                <a:spcPts val="0"/>
              </a:spcBef>
              <a:spcAft>
                <a:spcPts val="0"/>
              </a:spcAft>
              <a:buNone/>
            </a:pPr>
            <a:r>
              <a:rPr lang="en" sz="2400">
                <a:solidFill>
                  <a:schemeClr val="accent3"/>
                </a:solidFill>
                <a:latin typeface="Average"/>
                <a:ea typeface="Average"/>
                <a:cs typeface="Average"/>
                <a:sym typeface="Average"/>
              </a:rPr>
              <a:t>PhD student, Geography and Urban Studies</a:t>
            </a:r>
            <a:endParaRPr sz="2400">
              <a:solidFill>
                <a:schemeClr val="accent3"/>
              </a:solidFill>
              <a:latin typeface="Average"/>
              <a:ea typeface="Average"/>
              <a:cs typeface="Average"/>
              <a:sym typeface="Average"/>
            </a:endParaRPr>
          </a:p>
          <a:p>
            <a:pPr marL="0" lvl="0" indent="0" algn="ctr" rtl="0">
              <a:spcBef>
                <a:spcPts val="0"/>
              </a:spcBef>
              <a:spcAft>
                <a:spcPts val="0"/>
              </a:spcAft>
              <a:buNone/>
            </a:pPr>
            <a:r>
              <a:rPr lang="en" sz="2400">
                <a:solidFill>
                  <a:schemeClr val="accent3"/>
                </a:solidFill>
                <a:latin typeface="Average"/>
                <a:ea typeface="Average"/>
                <a:cs typeface="Average"/>
                <a:sym typeface="Average"/>
              </a:rPr>
              <a:t>Temple University</a:t>
            </a:r>
            <a:endParaRPr sz="2400">
              <a:solidFill>
                <a:schemeClr val="accent3"/>
              </a:solidFill>
              <a:latin typeface="Average"/>
              <a:ea typeface="Average"/>
              <a:cs typeface="Average"/>
              <a:sym typeface="Average"/>
            </a:endParaRPr>
          </a:p>
          <a:p>
            <a:pPr marL="0" lvl="0" indent="0" algn="ctr" rtl="0">
              <a:spcBef>
                <a:spcPts val="0"/>
              </a:spcBef>
              <a:spcAft>
                <a:spcPts val="0"/>
              </a:spcAft>
              <a:buNone/>
            </a:pPr>
            <a:endParaRPr sz="2400">
              <a:solidFill>
                <a:schemeClr val="accent3"/>
              </a:solidFill>
              <a:latin typeface="Average"/>
              <a:ea typeface="Average"/>
              <a:cs typeface="Average"/>
              <a:sym typeface="Average"/>
            </a:endParaRPr>
          </a:p>
          <a:p>
            <a:pPr marL="0" lvl="0" indent="0" algn="ctr" rtl="0">
              <a:spcBef>
                <a:spcPts val="0"/>
              </a:spcBef>
              <a:spcAft>
                <a:spcPts val="0"/>
              </a:spcAft>
              <a:buNone/>
            </a:pPr>
            <a:r>
              <a:rPr lang="en" sz="1800" b="1">
                <a:solidFill>
                  <a:schemeClr val="accent3"/>
                </a:solidFill>
                <a:latin typeface="Average"/>
                <a:ea typeface="Average"/>
                <a:cs typeface="Average"/>
                <a:sym typeface="Average"/>
              </a:rPr>
              <a:t>aumartin@temple.edu</a:t>
            </a:r>
            <a:endParaRPr sz="1800" b="1">
              <a:solidFill>
                <a:schemeClr val="accent3"/>
              </a:solidFill>
              <a:latin typeface="Average"/>
              <a:ea typeface="Average"/>
              <a:cs typeface="Average"/>
              <a:sym typeface="Average"/>
            </a:endParaRPr>
          </a:p>
        </p:txBody>
      </p:sp>
      <p:pic>
        <p:nvPicPr>
          <p:cNvPr id="156" name="Google Shape;156;p37"/>
          <p:cNvPicPr preferRelativeResize="0"/>
          <p:nvPr/>
        </p:nvPicPr>
        <p:blipFill>
          <a:blip r:embed="rId3">
            <a:alphaModFix/>
          </a:blip>
          <a:stretch>
            <a:fillRect/>
          </a:stretch>
        </p:blipFill>
        <p:spPr>
          <a:xfrm>
            <a:off x="117850" y="3298025"/>
            <a:ext cx="3182375" cy="1615650"/>
          </a:xfrm>
          <a:prstGeom prst="rect">
            <a:avLst/>
          </a:prstGeom>
          <a:noFill/>
          <a:ln>
            <a:noFill/>
          </a:ln>
        </p:spPr>
      </p:pic>
      <p:pic>
        <p:nvPicPr>
          <p:cNvPr id="157" name="Google Shape;157;p37"/>
          <p:cNvPicPr preferRelativeResize="0"/>
          <p:nvPr/>
        </p:nvPicPr>
        <p:blipFill>
          <a:blip r:embed="rId4">
            <a:alphaModFix/>
          </a:blip>
          <a:stretch>
            <a:fillRect/>
          </a:stretch>
        </p:blipFill>
        <p:spPr>
          <a:xfrm>
            <a:off x="6617650" y="3152600"/>
            <a:ext cx="1761075" cy="17610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3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Talk outline</a:t>
            </a:r>
            <a:endParaRPr/>
          </a:p>
        </p:txBody>
      </p:sp>
      <p:sp>
        <p:nvSpPr>
          <p:cNvPr id="163" name="Google Shape;163;p3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81000" algn="l" rtl="0">
              <a:spcBef>
                <a:spcPts val="0"/>
              </a:spcBef>
              <a:spcAft>
                <a:spcPts val="0"/>
              </a:spcAft>
              <a:buSzPts val="2400"/>
              <a:buChar char="●"/>
            </a:pPr>
            <a:r>
              <a:rPr lang="en" sz="2400" dirty="0"/>
              <a:t>My own bee data collection and research</a:t>
            </a:r>
            <a:endParaRPr sz="2400" dirty="0"/>
          </a:p>
          <a:p>
            <a:pPr marL="457200" lvl="0" indent="-381000" algn="l" rtl="0">
              <a:spcBef>
                <a:spcPts val="0"/>
              </a:spcBef>
              <a:spcAft>
                <a:spcPts val="0"/>
              </a:spcAft>
              <a:buSzPts val="2400"/>
              <a:buChar char="●"/>
            </a:pPr>
            <a:r>
              <a:rPr lang="en" sz="2400" dirty="0"/>
              <a:t>Explanation of the “luxury effect” concept in urban ecology and why it reveals a theory gap</a:t>
            </a:r>
            <a:endParaRPr sz="2400" dirty="0"/>
          </a:p>
          <a:p>
            <a:pPr marL="457200" lvl="0" indent="-381000" algn="l" rtl="0">
              <a:spcBef>
                <a:spcPts val="0"/>
              </a:spcBef>
              <a:spcAft>
                <a:spcPts val="0"/>
              </a:spcAft>
              <a:buSzPts val="2400"/>
              <a:buChar char="●"/>
            </a:pPr>
            <a:r>
              <a:rPr lang="en" sz="2400" dirty="0"/>
              <a:t>Explanation of political ecology and what it can offer researchers and policymakers</a:t>
            </a:r>
            <a:endParaRPr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39"/>
          <p:cNvSpPr txBox="1">
            <a:spLocks noGrp="1"/>
          </p:cNvSpPr>
          <p:nvPr>
            <p:ph type="title"/>
          </p:nvPr>
        </p:nvSpPr>
        <p:spPr>
          <a:xfrm>
            <a:off x="671250" y="2141250"/>
            <a:ext cx="7852200" cy="8610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en" dirty="0"/>
              <a:t>Main argument: Political ecology enhances our understanding of biodiversity in cities</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41"/>
          <p:cNvSpPr txBox="1">
            <a:spLocks noGrp="1"/>
          </p:cNvSpPr>
          <p:nvPr>
            <p:ph type="title"/>
          </p:nvPr>
        </p:nvSpPr>
        <p:spPr>
          <a:xfrm>
            <a:off x="218925" y="269775"/>
            <a:ext cx="46983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Early 2010s - Pennsylvania state apiary inspector</a:t>
            </a:r>
            <a:endParaRPr/>
          </a:p>
        </p:txBody>
      </p:sp>
      <p:pic>
        <p:nvPicPr>
          <p:cNvPr id="189" name="Google Shape;189;p41"/>
          <p:cNvPicPr preferRelativeResize="0"/>
          <p:nvPr/>
        </p:nvPicPr>
        <p:blipFill>
          <a:blip r:embed="rId3">
            <a:alphaModFix/>
          </a:blip>
          <a:stretch>
            <a:fillRect/>
          </a:stretch>
        </p:blipFill>
        <p:spPr>
          <a:xfrm>
            <a:off x="5286363" y="0"/>
            <a:ext cx="3857625" cy="5143500"/>
          </a:xfrm>
          <a:prstGeom prst="rect">
            <a:avLst/>
          </a:prstGeom>
          <a:noFill/>
          <a:ln>
            <a:noFill/>
          </a:ln>
        </p:spPr>
      </p:pic>
      <p:pic>
        <p:nvPicPr>
          <p:cNvPr id="190" name="Google Shape;190;p41"/>
          <p:cNvPicPr preferRelativeResize="0"/>
          <p:nvPr/>
        </p:nvPicPr>
        <p:blipFill>
          <a:blip r:embed="rId4">
            <a:alphaModFix/>
          </a:blip>
          <a:stretch>
            <a:fillRect/>
          </a:stretch>
        </p:blipFill>
        <p:spPr>
          <a:xfrm>
            <a:off x="1080575" y="1332975"/>
            <a:ext cx="2784100" cy="371212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pic>
        <p:nvPicPr>
          <p:cNvPr id="173" name="Google Shape;173;p40"/>
          <p:cNvPicPr preferRelativeResize="0"/>
          <p:nvPr/>
        </p:nvPicPr>
        <p:blipFill rotWithShape="1">
          <a:blip r:embed="rId3">
            <a:alphaModFix/>
          </a:blip>
          <a:srcRect t="5197" b="5188"/>
          <a:stretch/>
        </p:blipFill>
        <p:spPr>
          <a:xfrm>
            <a:off x="2585050" y="539775"/>
            <a:ext cx="5465651" cy="4599126"/>
          </a:xfrm>
          <a:prstGeom prst="rect">
            <a:avLst/>
          </a:prstGeom>
          <a:noFill/>
          <a:ln>
            <a:noFill/>
          </a:ln>
        </p:spPr>
      </p:pic>
      <p:sp>
        <p:nvSpPr>
          <p:cNvPr id="174" name="Google Shape;174;p40"/>
          <p:cNvSpPr txBox="1">
            <a:spLocks noGrp="1"/>
          </p:cNvSpPr>
          <p:nvPr>
            <p:ph type="title"/>
          </p:nvPr>
        </p:nvSpPr>
        <p:spPr>
          <a:xfrm>
            <a:off x="160675" y="-329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Southeastern Pennsylvania</a:t>
            </a:r>
            <a:endParaRPr/>
          </a:p>
        </p:txBody>
      </p:sp>
      <p:sp>
        <p:nvSpPr>
          <p:cNvPr id="175" name="Google Shape;175;p40"/>
          <p:cNvSpPr txBox="1">
            <a:spLocks noGrp="1"/>
          </p:cNvSpPr>
          <p:nvPr>
            <p:ph type="body" idx="4294967295"/>
          </p:nvPr>
        </p:nvSpPr>
        <p:spPr>
          <a:xfrm>
            <a:off x="5590475" y="4012650"/>
            <a:ext cx="1237200" cy="4230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b="1"/>
              <a:t>Delaware</a:t>
            </a:r>
            <a:endParaRPr b="1"/>
          </a:p>
        </p:txBody>
      </p:sp>
      <p:sp>
        <p:nvSpPr>
          <p:cNvPr id="176" name="Google Shape;176;p40"/>
          <p:cNvSpPr txBox="1">
            <a:spLocks noGrp="1"/>
          </p:cNvSpPr>
          <p:nvPr>
            <p:ph type="body" idx="4294967295"/>
          </p:nvPr>
        </p:nvSpPr>
        <p:spPr>
          <a:xfrm>
            <a:off x="4395850" y="3416300"/>
            <a:ext cx="1237200" cy="4230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b="1"/>
              <a:t>Chester</a:t>
            </a:r>
            <a:endParaRPr b="1"/>
          </a:p>
        </p:txBody>
      </p:sp>
      <p:sp>
        <p:nvSpPr>
          <p:cNvPr id="177" name="Google Shape;177;p40"/>
          <p:cNvSpPr txBox="1">
            <a:spLocks noGrp="1"/>
          </p:cNvSpPr>
          <p:nvPr>
            <p:ph type="body" idx="4294967295"/>
          </p:nvPr>
        </p:nvSpPr>
        <p:spPr>
          <a:xfrm>
            <a:off x="5590475" y="2453300"/>
            <a:ext cx="1562700" cy="4230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b="1"/>
              <a:t>Montgomery</a:t>
            </a:r>
            <a:endParaRPr b="1"/>
          </a:p>
        </p:txBody>
      </p:sp>
      <p:sp>
        <p:nvSpPr>
          <p:cNvPr id="178" name="Google Shape;178;p40"/>
          <p:cNvSpPr txBox="1">
            <a:spLocks noGrp="1"/>
          </p:cNvSpPr>
          <p:nvPr>
            <p:ph type="body" idx="4294967295"/>
          </p:nvPr>
        </p:nvSpPr>
        <p:spPr>
          <a:xfrm>
            <a:off x="4143275" y="1426050"/>
            <a:ext cx="895200" cy="4230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b="1"/>
              <a:t>Berks</a:t>
            </a:r>
            <a:endParaRPr b="1"/>
          </a:p>
        </p:txBody>
      </p:sp>
      <p:sp>
        <p:nvSpPr>
          <p:cNvPr id="179" name="Google Shape;179;p40"/>
          <p:cNvSpPr txBox="1">
            <a:spLocks noGrp="1"/>
          </p:cNvSpPr>
          <p:nvPr>
            <p:ph type="body" idx="4294967295"/>
          </p:nvPr>
        </p:nvSpPr>
        <p:spPr>
          <a:xfrm>
            <a:off x="6436850" y="1692375"/>
            <a:ext cx="895200" cy="4230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b="1"/>
              <a:t>Bucks</a:t>
            </a:r>
            <a:endParaRPr b="1"/>
          </a:p>
        </p:txBody>
      </p:sp>
      <p:sp>
        <p:nvSpPr>
          <p:cNvPr id="180" name="Google Shape;180;p40"/>
          <p:cNvSpPr txBox="1">
            <a:spLocks noGrp="1"/>
          </p:cNvSpPr>
          <p:nvPr>
            <p:ph type="body" idx="4294967295"/>
          </p:nvPr>
        </p:nvSpPr>
        <p:spPr>
          <a:xfrm>
            <a:off x="6539875" y="3508050"/>
            <a:ext cx="1562700" cy="4230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b="1"/>
              <a:t>Philadelphia</a:t>
            </a:r>
            <a:endParaRPr b="1"/>
          </a:p>
        </p:txBody>
      </p:sp>
      <p:pic>
        <p:nvPicPr>
          <p:cNvPr id="181" name="Google Shape;181;p40"/>
          <p:cNvPicPr preferRelativeResize="0"/>
          <p:nvPr/>
        </p:nvPicPr>
        <p:blipFill>
          <a:blip r:embed="rId4">
            <a:alphaModFix/>
          </a:blip>
          <a:stretch>
            <a:fillRect/>
          </a:stretch>
        </p:blipFill>
        <p:spPr>
          <a:xfrm>
            <a:off x="190425" y="2817929"/>
            <a:ext cx="2705126" cy="1812433"/>
          </a:xfrm>
          <a:prstGeom prst="rect">
            <a:avLst/>
          </a:prstGeom>
          <a:noFill/>
          <a:ln>
            <a:noFill/>
          </a:ln>
        </p:spPr>
      </p:pic>
      <p:sp>
        <p:nvSpPr>
          <p:cNvPr id="182" name="Google Shape;182;p40"/>
          <p:cNvSpPr/>
          <p:nvPr/>
        </p:nvSpPr>
        <p:spPr>
          <a:xfrm>
            <a:off x="2017825" y="3913025"/>
            <a:ext cx="728100" cy="572700"/>
          </a:xfrm>
          <a:prstGeom prst="rect">
            <a:avLst/>
          </a:prstGeom>
          <a:noFill/>
          <a:ln w="28575"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83" name="Google Shape;183;p40"/>
          <p:cNvPicPr preferRelativeResize="0"/>
          <p:nvPr/>
        </p:nvPicPr>
        <p:blipFill>
          <a:blip r:embed="rId5">
            <a:alphaModFix/>
          </a:blip>
          <a:stretch>
            <a:fillRect/>
          </a:stretch>
        </p:blipFill>
        <p:spPr>
          <a:xfrm>
            <a:off x="190425" y="625625"/>
            <a:ext cx="1982150" cy="11924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4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Bee diversity</a:t>
            </a:r>
            <a:endParaRPr/>
          </a:p>
        </p:txBody>
      </p:sp>
      <p:sp>
        <p:nvSpPr>
          <p:cNvPr id="224" name="Google Shape;224;p45"/>
          <p:cNvSpPr txBox="1">
            <a:spLocks noGrp="1"/>
          </p:cNvSpPr>
          <p:nvPr>
            <p:ph type="body" idx="1"/>
          </p:nvPr>
        </p:nvSpPr>
        <p:spPr>
          <a:xfrm>
            <a:off x="311700" y="1152475"/>
            <a:ext cx="27270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~20,000 species worldwide</a:t>
            </a:r>
            <a:endParaRPr/>
          </a:p>
          <a:p>
            <a:pPr marL="457200" lvl="0" indent="-342900" algn="l" rtl="0">
              <a:spcBef>
                <a:spcPts val="0"/>
              </a:spcBef>
              <a:spcAft>
                <a:spcPts val="0"/>
              </a:spcAft>
              <a:buSzPts val="1800"/>
              <a:buChar char="●"/>
            </a:pPr>
            <a:r>
              <a:rPr lang="en"/>
              <a:t>~2,000 species native to North America</a:t>
            </a:r>
            <a:endParaRPr/>
          </a:p>
          <a:p>
            <a:pPr marL="457200" lvl="0" indent="-342900" algn="l" rtl="0">
              <a:spcBef>
                <a:spcPts val="0"/>
              </a:spcBef>
              <a:spcAft>
                <a:spcPts val="0"/>
              </a:spcAft>
              <a:buSzPts val="1800"/>
              <a:buChar char="●"/>
            </a:pPr>
            <a:r>
              <a:rPr lang="en"/>
              <a:t>Pennsylvania and Michigan each have ~400 of their own native bee species</a:t>
            </a:r>
            <a:endParaRPr/>
          </a:p>
          <a:p>
            <a:pPr marL="457200" lvl="0" indent="-342900" algn="l" rtl="0">
              <a:spcBef>
                <a:spcPts val="0"/>
              </a:spcBef>
              <a:spcAft>
                <a:spcPts val="0"/>
              </a:spcAft>
              <a:buSzPts val="1800"/>
              <a:buChar char="●"/>
            </a:pPr>
            <a:r>
              <a:rPr lang="en"/>
              <a:t>Most global species are solitary</a:t>
            </a:r>
            <a:endParaRPr/>
          </a:p>
        </p:txBody>
      </p:sp>
      <p:pic>
        <p:nvPicPr>
          <p:cNvPr id="225" name="Google Shape;225;p45"/>
          <p:cNvPicPr preferRelativeResize="0"/>
          <p:nvPr/>
        </p:nvPicPr>
        <p:blipFill>
          <a:blip r:embed="rId3">
            <a:alphaModFix/>
          </a:blip>
          <a:stretch>
            <a:fillRect/>
          </a:stretch>
        </p:blipFill>
        <p:spPr>
          <a:xfrm>
            <a:off x="3129525" y="372850"/>
            <a:ext cx="5837174" cy="43977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pic>
        <p:nvPicPr>
          <p:cNvPr id="230" name="Google Shape;230;p46"/>
          <p:cNvPicPr preferRelativeResize="0"/>
          <p:nvPr/>
        </p:nvPicPr>
        <p:blipFill rotWithShape="1">
          <a:blip r:embed="rId3">
            <a:alphaModFix/>
          </a:blip>
          <a:srcRect l="29" r="29"/>
          <a:stretch/>
        </p:blipFill>
        <p:spPr>
          <a:xfrm>
            <a:off x="0" y="-426294"/>
            <a:ext cx="9143999" cy="6160170"/>
          </a:xfrm>
          <a:prstGeom prst="rect">
            <a:avLst/>
          </a:prstGeom>
          <a:noFill/>
          <a:ln>
            <a:noFill/>
          </a:ln>
        </p:spPr>
      </p:pic>
      <p:sp>
        <p:nvSpPr>
          <p:cNvPr id="231" name="Google Shape;231;p46"/>
          <p:cNvSpPr txBox="1">
            <a:spLocks noGrp="1"/>
          </p:cNvSpPr>
          <p:nvPr>
            <p:ph type="title" idx="4294967295"/>
          </p:nvPr>
        </p:nvSpPr>
        <p:spPr>
          <a:xfrm>
            <a:off x="160675" y="-329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Detroit, MI</a:t>
            </a:r>
            <a:endParaRPr/>
          </a:p>
        </p:txBody>
      </p:sp>
      <p:pic>
        <p:nvPicPr>
          <p:cNvPr id="232" name="Google Shape;232;p46"/>
          <p:cNvPicPr preferRelativeResize="0"/>
          <p:nvPr/>
        </p:nvPicPr>
        <p:blipFill>
          <a:blip r:embed="rId4">
            <a:alphaModFix/>
          </a:blip>
          <a:stretch>
            <a:fillRect/>
          </a:stretch>
        </p:blipFill>
        <p:spPr>
          <a:xfrm>
            <a:off x="250867" y="607600"/>
            <a:ext cx="1970025" cy="1504300"/>
          </a:xfrm>
          <a:prstGeom prst="rect">
            <a:avLst/>
          </a:prstGeom>
          <a:noFill/>
          <a:ln>
            <a:noFill/>
          </a:ln>
        </p:spPr>
      </p:pic>
      <p:sp>
        <p:nvSpPr>
          <p:cNvPr id="233" name="Google Shape;233;p46"/>
          <p:cNvSpPr/>
          <p:nvPr/>
        </p:nvSpPr>
        <p:spPr>
          <a:xfrm>
            <a:off x="1395350" y="1481425"/>
            <a:ext cx="112200" cy="97800"/>
          </a:xfrm>
          <a:prstGeom prst="rect">
            <a:avLst/>
          </a:prstGeom>
          <a:noFill/>
          <a:ln w="28575" cap="flat" cmpd="sng">
            <a:solidFill>
              <a:srgbClr val="00FF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pic>
        <p:nvPicPr>
          <p:cNvPr id="246" name="Google Shape;246;p48"/>
          <p:cNvPicPr preferRelativeResize="0"/>
          <p:nvPr/>
        </p:nvPicPr>
        <p:blipFill>
          <a:blip r:embed="rId3">
            <a:alphaModFix/>
          </a:blip>
          <a:stretch>
            <a:fillRect/>
          </a:stretch>
        </p:blipFill>
        <p:spPr>
          <a:xfrm>
            <a:off x="892625" y="-31000"/>
            <a:ext cx="7358745" cy="5205501"/>
          </a:xfrm>
          <a:prstGeom prst="rect">
            <a:avLst/>
          </a:prstGeom>
          <a:noFill/>
          <a:ln>
            <a:noFill/>
          </a:ln>
        </p:spPr>
      </p:pic>
      <p:pic>
        <p:nvPicPr>
          <p:cNvPr id="247" name="Google Shape;247;p48"/>
          <p:cNvPicPr preferRelativeResize="0"/>
          <p:nvPr/>
        </p:nvPicPr>
        <p:blipFill>
          <a:blip r:embed="rId4">
            <a:alphaModFix/>
          </a:blip>
          <a:stretch>
            <a:fillRect/>
          </a:stretch>
        </p:blipFill>
        <p:spPr>
          <a:xfrm>
            <a:off x="1167100" y="1485200"/>
            <a:ext cx="1463150" cy="1117276"/>
          </a:xfrm>
          <a:prstGeom prst="rect">
            <a:avLst/>
          </a:prstGeom>
          <a:noFill/>
          <a:ln>
            <a:noFill/>
          </a:ln>
        </p:spPr>
      </p:pic>
      <p:sp>
        <p:nvSpPr>
          <p:cNvPr id="248" name="Google Shape;248;p48"/>
          <p:cNvSpPr/>
          <p:nvPr/>
        </p:nvSpPr>
        <p:spPr>
          <a:xfrm>
            <a:off x="2017114" y="2134208"/>
            <a:ext cx="83100" cy="72600"/>
          </a:xfrm>
          <a:prstGeom prst="rect">
            <a:avLst/>
          </a:prstGeom>
          <a:noFill/>
          <a:ln w="28575" cap="flat" cmpd="sng">
            <a:solidFill>
              <a:srgbClr val="00FF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pic>
        <p:nvPicPr>
          <p:cNvPr id="253" name="Google Shape;253;p49"/>
          <p:cNvPicPr preferRelativeResize="0"/>
          <p:nvPr/>
        </p:nvPicPr>
        <p:blipFill>
          <a:blip r:embed="rId3">
            <a:alphaModFix/>
          </a:blip>
          <a:stretch>
            <a:fillRect/>
          </a:stretch>
        </p:blipFill>
        <p:spPr>
          <a:xfrm>
            <a:off x="892625" y="-31000"/>
            <a:ext cx="7358745" cy="5205501"/>
          </a:xfrm>
          <a:prstGeom prst="rect">
            <a:avLst/>
          </a:prstGeom>
          <a:noFill/>
          <a:ln>
            <a:noFill/>
          </a:ln>
        </p:spPr>
      </p:pic>
      <p:pic>
        <p:nvPicPr>
          <p:cNvPr id="254" name="Google Shape;254;p49"/>
          <p:cNvPicPr preferRelativeResize="0"/>
          <p:nvPr/>
        </p:nvPicPr>
        <p:blipFill>
          <a:blip r:embed="rId4">
            <a:alphaModFix/>
          </a:blip>
          <a:stretch>
            <a:fillRect/>
          </a:stretch>
        </p:blipFill>
        <p:spPr>
          <a:xfrm>
            <a:off x="3049100" y="679875"/>
            <a:ext cx="3045800" cy="406107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pic>
        <p:nvPicPr>
          <p:cNvPr id="259" name="Google Shape;259;p50"/>
          <p:cNvPicPr preferRelativeResize="0"/>
          <p:nvPr/>
        </p:nvPicPr>
        <p:blipFill>
          <a:blip r:embed="rId3">
            <a:alphaModFix/>
          </a:blip>
          <a:stretch>
            <a:fillRect/>
          </a:stretch>
        </p:blipFill>
        <p:spPr>
          <a:xfrm>
            <a:off x="567625" y="366700"/>
            <a:ext cx="1026325" cy="1026325"/>
          </a:xfrm>
          <a:prstGeom prst="rect">
            <a:avLst/>
          </a:prstGeom>
          <a:noFill/>
          <a:ln>
            <a:noFill/>
          </a:ln>
        </p:spPr>
      </p:pic>
      <p:pic>
        <p:nvPicPr>
          <p:cNvPr id="260" name="Google Shape;260;p50"/>
          <p:cNvPicPr preferRelativeResize="0"/>
          <p:nvPr/>
        </p:nvPicPr>
        <p:blipFill>
          <a:blip r:embed="rId3">
            <a:alphaModFix/>
          </a:blip>
          <a:stretch>
            <a:fillRect/>
          </a:stretch>
        </p:blipFill>
        <p:spPr>
          <a:xfrm>
            <a:off x="1933875" y="588650"/>
            <a:ext cx="1026325" cy="1026325"/>
          </a:xfrm>
          <a:prstGeom prst="rect">
            <a:avLst/>
          </a:prstGeom>
          <a:noFill/>
          <a:ln>
            <a:noFill/>
          </a:ln>
        </p:spPr>
      </p:pic>
      <p:pic>
        <p:nvPicPr>
          <p:cNvPr id="261" name="Google Shape;261;p50"/>
          <p:cNvPicPr preferRelativeResize="0"/>
          <p:nvPr/>
        </p:nvPicPr>
        <p:blipFill>
          <a:blip r:embed="rId3">
            <a:alphaModFix/>
          </a:blip>
          <a:stretch>
            <a:fillRect/>
          </a:stretch>
        </p:blipFill>
        <p:spPr>
          <a:xfrm>
            <a:off x="497400" y="1580538"/>
            <a:ext cx="1026325" cy="1026325"/>
          </a:xfrm>
          <a:prstGeom prst="rect">
            <a:avLst/>
          </a:prstGeom>
          <a:noFill/>
          <a:ln>
            <a:noFill/>
          </a:ln>
        </p:spPr>
      </p:pic>
      <p:pic>
        <p:nvPicPr>
          <p:cNvPr id="262" name="Google Shape;262;p50"/>
          <p:cNvPicPr preferRelativeResize="0"/>
          <p:nvPr/>
        </p:nvPicPr>
        <p:blipFill>
          <a:blip r:embed="rId3">
            <a:alphaModFix/>
          </a:blip>
          <a:stretch>
            <a:fillRect/>
          </a:stretch>
        </p:blipFill>
        <p:spPr>
          <a:xfrm>
            <a:off x="1949050" y="1917963"/>
            <a:ext cx="1026325" cy="1026325"/>
          </a:xfrm>
          <a:prstGeom prst="rect">
            <a:avLst/>
          </a:prstGeom>
          <a:noFill/>
          <a:ln>
            <a:noFill/>
          </a:ln>
        </p:spPr>
      </p:pic>
      <p:sp>
        <p:nvSpPr>
          <p:cNvPr id="263" name="Google Shape;263;p50"/>
          <p:cNvSpPr txBox="1">
            <a:spLocks noGrp="1"/>
          </p:cNvSpPr>
          <p:nvPr>
            <p:ph type="title" idx="4294967295"/>
          </p:nvPr>
        </p:nvSpPr>
        <p:spPr>
          <a:xfrm>
            <a:off x="95550" y="3080800"/>
            <a:ext cx="4927500" cy="178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Bee abundance</a:t>
            </a:r>
            <a:endParaRPr/>
          </a:p>
          <a:p>
            <a:pPr marL="457200" lvl="0" indent="-317500" algn="l" rtl="0">
              <a:spcBef>
                <a:spcPts val="0"/>
              </a:spcBef>
              <a:spcAft>
                <a:spcPts val="0"/>
              </a:spcAft>
              <a:buSzPts val="1400"/>
              <a:buChar char="●"/>
            </a:pPr>
            <a:r>
              <a:rPr lang="en" sz="1400"/>
              <a:t>The higher the income, the lower the bee abundance</a:t>
            </a:r>
            <a:endParaRPr sz="1400"/>
          </a:p>
        </p:txBody>
      </p:sp>
      <p:pic>
        <p:nvPicPr>
          <p:cNvPr id="264" name="Google Shape;264;p50"/>
          <p:cNvPicPr preferRelativeResize="0"/>
          <p:nvPr/>
        </p:nvPicPr>
        <p:blipFill>
          <a:blip r:embed="rId3">
            <a:alphaModFix/>
          </a:blip>
          <a:stretch>
            <a:fillRect/>
          </a:stretch>
        </p:blipFill>
        <p:spPr>
          <a:xfrm>
            <a:off x="1190625" y="1127700"/>
            <a:ext cx="1026325" cy="1026325"/>
          </a:xfrm>
          <a:prstGeom prst="rect">
            <a:avLst/>
          </a:prstGeom>
          <a:noFill/>
          <a:ln>
            <a:noFill/>
          </a:ln>
        </p:spPr>
      </p:pic>
      <p:pic>
        <p:nvPicPr>
          <p:cNvPr id="265" name="Google Shape;265;p50"/>
          <p:cNvPicPr preferRelativeResize="0"/>
          <p:nvPr/>
        </p:nvPicPr>
        <p:blipFill>
          <a:blip r:embed="rId4">
            <a:alphaModFix/>
          </a:blip>
          <a:stretch>
            <a:fillRect/>
          </a:stretch>
        </p:blipFill>
        <p:spPr>
          <a:xfrm>
            <a:off x="7621475" y="588650"/>
            <a:ext cx="1149000" cy="865575"/>
          </a:xfrm>
          <a:prstGeom prst="rect">
            <a:avLst/>
          </a:prstGeom>
          <a:noFill/>
          <a:ln>
            <a:noFill/>
          </a:ln>
        </p:spPr>
      </p:pic>
      <p:pic>
        <p:nvPicPr>
          <p:cNvPr id="266" name="Google Shape;266;p50"/>
          <p:cNvPicPr preferRelativeResize="0"/>
          <p:nvPr/>
        </p:nvPicPr>
        <p:blipFill>
          <a:blip r:embed="rId5">
            <a:alphaModFix/>
          </a:blip>
          <a:stretch>
            <a:fillRect/>
          </a:stretch>
        </p:blipFill>
        <p:spPr>
          <a:xfrm>
            <a:off x="6148075" y="755150"/>
            <a:ext cx="1149000" cy="865574"/>
          </a:xfrm>
          <a:prstGeom prst="rect">
            <a:avLst/>
          </a:prstGeom>
          <a:noFill/>
          <a:ln>
            <a:noFill/>
          </a:ln>
        </p:spPr>
      </p:pic>
      <p:pic>
        <p:nvPicPr>
          <p:cNvPr id="267" name="Google Shape;267;p50"/>
          <p:cNvPicPr preferRelativeResize="0"/>
          <p:nvPr/>
        </p:nvPicPr>
        <p:blipFill>
          <a:blip r:embed="rId6">
            <a:alphaModFix/>
          </a:blip>
          <a:stretch>
            <a:fillRect/>
          </a:stretch>
        </p:blipFill>
        <p:spPr>
          <a:xfrm>
            <a:off x="7916750" y="2072025"/>
            <a:ext cx="1148993" cy="865575"/>
          </a:xfrm>
          <a:prstGeom prst="rect">
            <a:avLst/>
          </a:prstGeom>
          <a:noFill/>
          <a:ln>
            <a:noFill/>
          </a:ln>
        </p:spPr>
      </p:pic>
      <p:pic>
        <p:nvPicPr>
          <p:cNvPr id="268" name="Google Shape;268;p50"/>
          <p:cNvPicPr preferRelativeResize="0"/>
          <p:nvPr/>
        </p:nvPicPr>
        <p:blipFill>
          <a:blip r:embed="rId7">
            <a:alphaModFix/>
          </a:blip>
          <a:stretch>
            <a:fillRect/>
          </a:stretch>
        </p:blipFill>
        <p:spPr>
          <a:xfrm>
            <a:off x="6148074" y="2072025"/>
            <a:ext cx="1149000" cy="865582"/>
          </a:xfrm>
          <a:prstGeom prst="rect">
            <a:avLst/>
          </a:prstGeom>
          <a:noFill/>
          <a:ln>
            <a:noFill/>
          </a:ln>
        </p:spPr>
      </p:pic>
      <p:sp>
        <p:nvSpPr>
          <p:cNvPr id="269" name="Google Shape;269;p50"/>
          <p:cNvSpPr txBox="1">
            <a:spLocks noGrp="1"/>
          </p:cNvSpPr>
          <p:nvPr>
            <p:ph type="title" idx="4294967295"/>
          </p:nvPr>
        </p:nvSpPr>
        <p:spPr>
          <a:xfrm>
            <a:off x="3370350" y="179200"/>
            <a:ext cx="3162300" cy="865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t>Bee diversity</a:t>
            </a:r>
            <a:endParaRPr sz="3600"/>
          </a:p>
        </p:txBody>
      </p:sp>
      <p:sp>
        <p:nvSpPr>
          <p:cNvPr id="270" name="Google Shape;270;p50"/>
          <p:cNvSpPr txBox="1">
            <a:spLocks noGrp="1"/>
          </p:cNvSpPr>
          <p:nvPr>
            <p:ph type="title" idx="4294967295"/>
          </p:nvPr>
        </p:nvSpPr>
        <p:spPr>
          <a:xfrm>
            <a:off x="5099150" y="3080800"/>
            <a:ext cx="3966600" cy="17814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a:t>Bee richness</a:t>
            </a:r>
            <a:endParaRPr/>
          </a:p>
          <a:p>
            <a:pPr marL="457200" lvl="0" indent="-317500" algn="r" rtl="0">
              <a:spcBef>
                <a:spcPts val="0"/>
              </a:spcBef>
              <a:spcAft>
                <a:spcPts val="0"/>
              </a:spcAft>
              <a:buSzPts val="1400"/>
              <a:buChar char="●"/>
            </a:pPr>
            <a:r>
              <a:rPr lang="en" sz="1400"/>
              <a:t>The higher the income, the lower the richness</a:t>
            </a:r>
            <a:endParaRPr sz="1400"/>
          </a:p>
        </p:txBody>
      </p:sp>
      <p:pic>
        <p:nvPicPr>
          <p:cNvPr id="271" name="Google Shape;271;p50"/>
          <p:cNvPicPr preferRelativeResize="0"/>
          <p:nvPr/>
        </p:nvPicPr>
        <p:blipFill>
          <a:blip r:embed="rId3">
            <a:alphaModFix/>
          </a:blip>
          <a:stretch>
            <a:fillRect/>
          </a:stretch>
        </p:blipFill>
        <p:spPr>
          <a:xfrm>
            <a:off x="6995525" y="1454225"/>
            <a:ext cx="1026325" cy="1026325"/>
          </a:xfrm>
          <a:prstGeom prst="rect">
            <a:avLst/>
          </a:prstGeom>
          <a:noFill/>
          <a:ln>
            <a:noFill/>
          </a:ln>
        </p:spPr>
      </p:pic>
      <p:cxnSp>
        <p:nvCxnSpPr>
          <p:cNvPr id="272" name="Google Shape;272;p50"/>
          <p:cNvCxnSpPr/>
          <p:nvPr/>
        </p:nvCxnSpPr>
        <p:spPr>
          <a:xfrm flipH="1">
            <a:off x="3045200" y="882850"/>
            <a:ext cx="652500" cy="806100"/>
          </a:xfrm>
          <a:prstGeom prst="straightConnector1">
            <a:avLst/>
          </a:prstGeom>
          <a:noFill/>
          <a:ln w="76200" cap="flat" cmpd="sng">
            <a:solidFill>
              <a:schemeClr val="dk2"/>
            </a:solidFill>
            <a:prstDash val="solid"/>
            <a:round/>
            <a:headEnd type="none" w="med" len="med"/>
            <a:tailEnd type="triangle" w="med" len="med"/>
          </a:ln>
        </p:spPr>
      </p:cxnSp>
      <p:cxnSp>
        <p:nvCxnSpPr>
          <p:cNvPr id="273" name="Google Shape;273;p50"/>
          <p:cNvCxnSpPr/>
          <p:nvPr/>
        </p:nvCxnSpPr>
        <p:spPr>
          <a:xfrm>
            <a:off x="5175450" y="875950"/>
            <a:ext cx="909600" cy="819900"/>
          </a:xfrm>
          <a:prstGeom prst="straightConnector1">
            <a:avLst/>
          </a:prstGeom>
          <a:noFill/>
          <a:ln w="76200" cap="flat" cmpd="sng">
            <a:solidFill>
              <a:schemeClr val="dk2"/>
            </a:solidFill>
            <a:prstDash val="solid"/>
            <a:round/>
            <a:headEnd type="none" w="med" len="med"/>
            <a:tailEnd type="triangle" w="med" len="med"/>
          </a:ln>
        </p:spPr>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5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Urban ecology</a:t>
            </a:r>
            <a:endParaRPr/>
          </a:p>
        </p:txBody>
      </p:sp>
      <p:sp>
        <p:nvSpPr>
          <p:cNvPr id="279" name="Google Shape;279;p5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dirty="0"/>
              <a:t>Sits on the nexus between the social and the natural sciences</a:t>
            </a:r>
            <a:endParaRPr dirty="0"/>
          </a:p>
          <a:p>
            <a:pPr marL="457200" lvl="0" indent="-342900" algn="l" rtl="0">
              <a:spcBef>
                <a:spcPts val="0"/>
              </a:spcBef>
              <a:spcAft>
                <a:spcPts val="0"/>
              </a:spcAft>
              <a:buSzPts val="1800"/>
              <a:buChar char="●"/>
            </a:pPr>
            <a:r>
              <a:rPr lang="en" dirty="0"/>
              <a:t>Despite this, the discipline shies away from structural understandings of urban socio-ecological conditions</a:t>
            </a: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52"/>
          <p:cNvSpPr txBox="1">
            <a:spLocks noGrp="1"/>
          </p:cNvSpPr>
          <p:nvPr>
            <p:ph type="title"/>
          </p:nvPr>
        </p:nvSpPr>
        <p:spPr>
          <a:xfrm>
            <a:off x="207475" y="285225"/>
            <a:ext cx="327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Luxury effect hypothesis</a:t>
            </a:r>
            <a:endParaRPr/>
          </a:p>
        </p:txBody>
      </p:sp>
      <p:sp>
        <p:nvSpPr>
          <p:cNvPr id="285" name="Google Shape;285;p52"/>
          <p:cNvSpPr txBox="1">
            <a:spLocks noGrp="1"/>
          </p:cNvSpPr>
          <p:nvPr>
            <p:ph type="body" idx="1"/>
          </p:nvPr>
        </p:nvSpPr>
        <p:spPr>
          <a:xfrm>
            <a:off x="207475" y="1219500"/>
            <a:ext cx="8455200" cy="34782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Cities feature a pattern of higher biodiversity in more affluent neighborhoods</a:t>
            </a:r>
            <a:endParaRPr/>
          </a:p>
          <a:p>
            <a:pPr marL="457200" lvl="0" indent="-342900" algn="l" rtl="0">
              <a:spcBef>
                <a:spcPts val="0"/>
              </a:spcBef>
              <a:spcAft>
                <a:spcPts val="0"/>
              </a:spcAft>
              <a:buSzPts val="1800"/>
              <a:buChar char="●"/>
            </a:pPr>
            <a:r>
              <a:rPr lang="en"/>
              <a:t>Most studies show this effect for plant diversity and vegetative cover</a:t>
            </a:r>
            <a:endParaRPr/>
          </a:p>
          <a:p>
            <a:pPr marL="914400" lvl="1" indent="-342900" algn="l" rtl="0">
              <a:spcBef>
                <a:spcPts val="0"/>
              </a:spcBef>
              <a:spcAft>
                <a:spcPts val="0"/>
              </a:spcAft>
              <a:buSzPts val="1800"/>
              <a:buChar char="○"/>
            </a:pPr>
            <a:r>
              <a:rPr lang="en" sz="1800"/>
              <a:t>A few studies also show the effect with animals</a:t>
            </a:r>
            <a:endParaRPr sz="18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pic>
        <p:nvPicPr>
          <p:cNvPr id="295" name="Google Shape;295;p54"/>
          <p:cNvPicPr preferRelativeResize="0"/>
          <p:nvPr/>
        </p:nvPicPr>
        <p:blipFill>
          <a:blip r:embed="rId3">
            <a:alphaModFix amt="35000"/>
          </a:blip>
          <a:stretch>
            <a:fillRect/>
          </a:stretch>
        </p:blipFill>
        <p:spPr>
          <a:xfrm>
            <a:off x="0" y="-473849"/>
            <a:ext cx="9144000" cy="6091212"/>
          </a:xfrm>
          <a:prstGeom prst="rect">
            <a:avLst/>
          </a:prstGeom>
          <a:noFill/>
          <a:ln>
            <a:noFill/>
          </a:ln>
        </p:spPr>
      </p:pic>
      <p:sp>
        <p:nvSpPr>
          <p:cNvPr id="296" name="Google Shape;296;p54"/>
          <p:cNvSpPr txBox="1">
            <a:spLocks noGrp="1"/>
          </p:cNvSpPr>
          <p:nvPr>
            <p:ph type="title"/>
          </p:nvPr>
        </p:nvSpPr>
        <p:spPr>
          <a:xfrm>
            <a:off x="207475" y="285225"/>
            <a:ext cx="3270600" cy="572700"/>
          </a:xfrm>
          <a:prstGeom prst="rect">
            <a:avLst/>
          </a:prstGeom>
          <a:effectLst>
            <a:outerShdw blurRad="57150" dist="19050" dir="5400000" algn="bl" rotWithShape="0">
              <a:srgbClr val="000000">
                <a:alpha val="75000"/>
              </a:srgbClr>
            </a:outerShdw>
          </a:effectLst>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Luxury effect hypothesis</a:t>
            </a:r>
            <a:endParaRPr/>
          </a:p>
        </p:txBody>
      </p:sp>
      <p:sp>
        <p:nvSpPr>
          <p:cNvPr id="297" name="Google Shape;297;p54"/>
          <p:cNvSpPr txBox="1">
            <a:spLocks noGrp="1"/>
          </p:cNvSpPr>
          <p:nvPr>
            <p:ph type="body" idx="1"/>
          </p:nvPr>
        </p:nvSpPr>
        <p:spPr>
          <a:xfrm>
            <a:off x="138975" y="1090900"/>
            <a:ext cx="3270600" cy="3478200"/>
          </a:xfrm>
          <a:prstGeom prst="rect">
            <a:avLst/>
          </a:prstGeom>
          <a:effectLst>
            <a:outerShdw blurRad="57150" dist="19050" dir="5400000" algn="bl" rotWithShape="0">
              <a:srgbClr val="000000">
                <a:alpha val="90000"/>
              </a:srgbClr>
            </a:outerShdw>
          </a:effectLst>
        </p:spPr>
        <p:txBody>
          <a:bodyPr spcFirstLastPara="1" wrap="square" lIns="91425" tIns="91425" rIns="91425" bIns="91425" anchor="t" anchorCtr="0">
            <a:normAutofit/>
          </a:bodyPr>
          <a:lstStyle/>
          <a:p>
            <a:pPr marL="457200" lvl="0" indent="-342900" algn="l" rtl="0">
              <a:spcBef>
                <a:spcPts val="0"/>
              </a:spcBef>
              <a:spcAft>
                <a:spcPts val="0"/>
              </a:spcAft>
              <a:buClr>
                <a:schemeClr val="dk1"/>
              </a:buClr>
              <a:buSzPts val="1800"/>
              <a:buChar char="●"/>
            </a:pPr>
            <a:r>
              <a:rPr lang="en" dirty="0">
                <a:solidFill>
                  <a:schemeClr val="dk1"/>
                </a:solidFill>
              </a:rPr>
              <a:t>Hope et al. (2003) found that median household income at the census block level was the most important predictor for perennial woody plant diversity</a:t>
            </a:r>
            <a:endParaRPr dirty="0">
              <a:solidFill>
                <a:schemeClr val="dk1"/>
              </a:solidFill>
            </a:endParaRPr>
          </a:p>
        </p:txBody>
      </p:sp>
      <p:pic>
        <p:nvPicPr>
          <p:cNvPr id="298" name="Google Shape;298;p54"/>
          <p:cNvPicPr preferRelativeResize="0"/>
          <p:nvPr/>
        </p:nvPicPr>
        <p:blipFill>
          <a:blip r:embed="rId4">
            <a:alphaModFix/>
          </a:blip>
          <a:stretch>
            <a:fillRect/>
          </a:stretch>
        </p:blipFill>
        <p:spPr>
          <a:xfrm>
            <a:off x="4028673" y="329150"/>
            <a:ext cx="4670499" cy="4239951"/>
          </a:xfrm>
          <a:prstGeom prst="rect">
            <a:avLst/>
          </a:prstGeom>
          <a:noFill/>
          <a:ln>
            <a:noFill/>
          </a:ln>
          <a:effectLst>
            <a:outerShdw blurRad="57150" dist="19050" dir="5400000" algn="bl" rotWithShape="0">
              <a:srgbClr val="000000">
                <a:alpha val="90000"/>
              </a:srgbClr>
            </a:outerShdw>
          </a:effectLst>
        </p:spPr>
      </p:pic>
      <p:sp>
        <p:nvSpPr>
          <p:cNvPr id="299" name="Google Shape;299;p54"/>
          <p:cNvSpPr txBox="1"/>
          <p:nvPr/>
        </p:nvSpPr>
        <p:spPr>
          <a:xfrm>
            <a:off x="4722350" y="4168025"/>
            <a:ext cx="6189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latin typeface="Average"/>
                <a:ea typeface="Average"/>
                <a:cs typeface="Average"/>
                <a:sym typeface="Average"/>
              </a:rPr>
              <a:t>2003</a:t>
            </a:r>
            <a:endParaRPr sz="1200">
              <a:latin typeface="Average"/>
              <a:ea typeface="Average"/>
              <a:cs typeface="Average"/>
              <a:sym typeface="Average"/>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pic>
        <p:nvPicPr>
          <p:cNvPr id="320" name="Google Shape;320;p57"/>
          <p:cNvPicPr preferRelativeResize="0"/>
          <p:nvPr/>
        </p:nvPicPr>
        <p:blipFill>
          <a:blip r:embed="rId3">
            <a:alphaModFix amt="31000"/>
          </a:blip>
          <a:stretch>
            <a:fillRect/>
          </a:stretch>
        </p:blipFill>
        <p:spPr>
          <a:xfrm>
            <a:off x="0" y="-475475"/>
            <a:ext cx="9144000" cy="6094456"/>
          </a:xfrm>
          <a:prstGeom prst="rect">
            <a:avLst/>
          </a:prstGeom>
          <a:noFill/>
          <a:ln>
            <a:noFill/>
          </a:ln>
          <a:effectLst>
            <a:reflection stA="21000" endPos="30000" dist="38100" dir="5400000" fadeDir="5400012" sy="-100000" algn="bl" rotWithShape="0"/>
          </a:effectLst>
        </p:spPr>
      </p:pic>
      <p:sp>
        <p:nvSpPr>
          <p:cNvPr id="321" name="Google Shape;321;p57"/>
          <p:cNvSpPr txBox="1">
            <a:spLocks noGrp="1"/>
          </p:cNvSpPr>
          <p:nvPr>
            <p:ph type="title"/>
          </p:nvPr>
        </p:nvSpPr>
        <p:spPr>
          <a:xfrm>
            <a:off x="311700" y="445025"/>
            <a:ext cx="8520600" cy="572700"/>
          </a:xfrm>
          <a:prstGeom prst="rect">
            <a:avLst/>
          </a:prstGeom>
          <a:effectLst>
            <a:outerShdw blurRad="57150" dist="19050" dir="5400000" algn="bl" rotWithShape="0">
              <a:srgbClr val="000000">
                <a:alpha val="69000"/>
              </a:srgbClr>
            </a:outerShdw>
          </a:effectLst>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Luxury effect: why does it happen?</a:t>
            </a:r>
            <a:endParaRPr/>
          </a:p>
        </p:txBody>
      </p:sp>
      <p:sp>
        <p:nvSpPr>
          <p:cNvPr id="322" name="Google Shape;322;p57"/>
          <p:cNvSpPr txBox="1">
            <a:spLocks noGrp="1"/>
          </p:cNvSpPr>
          <p:nvPr>
            <p:ph type="body" idx="1"/>
          </p:nvPr>
        </p:nvSpPr>
        <p:spPr>
          <a:xfrm>
            <a:off x="311700" y="1152475"/>
            <a:ext cx="8520600" cy="3416400"/>
          </a:xfrm>
          <a:prstGeom prst="rect">
            <a:avLst/>
          </a:prstGeom>
          <a:effectLst>
            <a:outerShdw blurRad="57150" dist="19050" dir="5400000" algn="bl" rotWithShape="0">
              <a:srgbClr val="000000">
                <a:alpha val="69000"/>
              </a:srgbClr>
            </a:outerShdw>
          </a:effectLst>
        </p:spPr>
        <p:txBody>
          <a:bodyPr spcFirstLastPara="1" wrap="square" lIns="91425" tIns="91425" rIns="91425" bIns="91425" anchor="t" anchorCtr="0">
            <a:normAutofit/>
          </a:bodyPr>
          <a:lstStyle/>
          <a:p>
            <a:pPr marL="457200" lvl="0" indent="-355600" algn="l" rtl="0">
              <a:spcBef>
                <a:spcPts val="0"/>
              </a:spcBef>
              <a:spcAft>
                <a:spcPts val="0"/>
              </a:spcAft>
              <a:buClr>
                <a:schemeClr val="dk1"/>
              </a:buClr>
              <a:buSzPts val="2000"/>
              <a:buChar char="●"/>
            </a:pPr>
            <a:r>
              <a:rPr lang="en" sz="2000">
                <a:solidFill>
                  <a:schemeClr val="dk1"/>
                </a:solidFill>
              </a:rPr>
              <a:t>Higher income households have greater purchasing power (landscaping)</a:t>
            </a:r>
            <a:endParaRPr sz="2000">
              <a:solidFill>
                <a:schemeClr val="dk1"/>
              </a:solidFill>
            </a:endParaRPr>
          </a:p>
          <a:p>
            <a:pPr marL="457200" lvl="0" indent="-355600" algn="l" rtl="0">
              <a:spcBef>
                <a:spcPts val="0"/>
              </a:spcBef>
              <a:spcAft>
                <a:spcPts val="0"/>
              </a:spcAft>
              <a:buClr>
                <a:schemeClr val="dk1"/>
              </a:buClr>
              <a:buSzPts val="2000"/>
              <a:buChar char="●"/>
            </a:pPr>
            <a:r>
              <a:rPr lang="en" sz="2000">
                <a:solidFill>
                  <a:schemeClr val="dk1"/>
                </a:solidFill>
              </a:rPr>
              <a:t>Higher income neighborhoods have more access to green spaces (Brander and Koets 2011; Rigolon 2016)</a:t>
            </a:r>
            <a:endParaRPr sz="2000">
              <a:solidFill>
                <a:schemeClr val="dk1"/>
              </a:solidFill>
            </a:endParaRPr>
          </a:p>
          <a:p>
            <a:pPr marL="457200" lvl="0" indent="-355600" algn="l" rtl="0">
              <a:spcBef>
                <a:spcPts val="0"/>
              </a:spcBef>
              <a:spcAft>
                <a:spcPts val="0"/>
              </a:spcAft>
              <a:buClr>
                <a:schemeClr val="dk1"/>
              </a:buClr>
              <a:buSzPts val="2000"/>
              <a:buChar char="●"/>
            </a:pPr>
            <a:r>
              <a:rPr lang="en" sz="2000">
                <a:solidFill>
                  <a:schemeClr val="dk1"/>
                </a:solidFill>
              </a:rPr>
              <a:t>Neighborhood choice: humans and other species favor environmentally desirable areas (Leong et al. 2018)</a:t>
            </a:r>
            <a:endParaRPr sz="2000">
              <a:solidFill>
                <a:schemeClr val="dk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pic>
        <p:nvPicPr>
          <p:cNvPr id="327" name="Google Shape;327;p58"/>
          <p:cNvPicPr preferRelativeResize="0"/>
          <p:nvPr/>
        </p:nvPicPr>
        <p:blipFill>
          <a:blip r:embed="rId3">
            <a:alphaModFix amt="31000"/>
          </a:blip>
          <a:stretch>
            <a:fillRect/>
          </a:stretch>
        </p:blipFill>
        <p:spPr>
          <a:xfrm>
            <a:off x="0" y="-475475"/>
            <a:ext cx="9144000" cy="6094456"/>
          </a:xfrm>
          <a:prstGeom prst="rect">
            <a:avLst/>
          </a:prstGeom>
          <a:noFill/>
          <a:ln>
            <a:noFill/>
          </a:ln>
        </p:spPr>
      </p:pic>
      <p:sp>
        <p:nvSpPr>
          <p:cNvPr id="328" name="Google Shape;328;p58"/>
          <p:cNvSpPr txBox="1">
            <a:spLocks noGrp="1"/>
          </p:cNvSpPr>
          <p:nvPr>
            <p:ph type="title"/>
          </p:nvPr>
        </p:nvSpPr>
        <p:spPr>
          <a:xfrm>
            <a:off x="311700" y="445025"/>
            <a:ext cx="8520600" cy="572700"/>
          </a:xfrm>
          <a:prstGeom prst="rect">
            <a:avLst/>
          </a:prstGeom>
          <a:effectLst>
            <a:outerShdw blurRad="57150" dist="19050" dir="5400000" algn="bl" rotWithShape="0">
              <a:srgbClr val="000000">
                <a:alpha val="69000"/>
              </a:srgbClr>
            </a:outerShdw>
          </a:effectLst>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Luxury effect: anomalous counter-examples</a:t>
            </a:r>
            <a:endParaRPr/>
          </a:p>
        </p:txBody>
      </p:sp>
      <p:sp>
        <p:nvSpPr>
          <p:cNvPr id="329" name="Google Shape;329;p58"/>
          <p:cNvSpPr txBox="1">
            <a:spLocks noGrp="1"/>
          </p:cNvSpPr>
          <p:nvPr>
            <p:ph type="body" idx="1"/>
          </p:nvPr>
        </p:nvSpPr>
        <p:spPr>
          <a:xfrm>
            <a:off x="311700" y="1152475"/>
            <a:ext cx="8520600" cy="3416400"/>
          </a:xfrm>
          <a:prstGeom prst="rect">
            <a:avLst/>
          </a:prstGeom>
          <a:effectLst>
            <a:outerShdw blurRad="57150" dist="19050" dir="5400000" algn="bl" rotWithShape="0">
              <a:srgbClr val="000000">
                <a:alpha val="69000"/>
              </a:srgbClr>
            </a:outerShdw>
          </a:effectLst>
        </p:spPr>
        <p:txBody>
          <a:bodyPr spcFirstLastPara="1" wrap="square" lIns="91425" tIns="91425" rIns="91425" bIns="91425" anchor="t" anchorCtr="0">
            <a:normAutofit/>
          </a:bodyPr>
          <a:lstStyle/>
          <a:p>
            <a:pPr marL="457200" lvl="0" indent="-355600" algn="l" rtl="0">
              <a:spcBef>
                <a:spcPts val="0"/>
              </a:spcBef>
              <a:spcAft>
                <a:spcPts val="0"/>
              </a:spcAft>
              <a:buClr>
                <a:schemeClr val="dk1"/>
              </a:buClr>
              <a:buSzPts val="2000"/>
              <a:buChar char="●"/>
            </a:pPr>
            <a:r>
              <a:rPr lang="en" sz="2000">
                <a:solidFill>
                  <a:schemeClr val="dk1"/>
                </a:solidFill>
              </a:rPr>
              <a:t>Kuras et al. (2020) - meta-analysis shows growing numbers of exceptions to the luxury effect</a:t>
            </a:r>
            <a:endParaRPr sz="2000">
              <a:solidFill>
                <a:schemeClr val="dk1"/>
              </a:solidFill>
            </a:endParaRPr>
          </a:p>
          <a:p>
            <a:pPr marL="457200" lvl="0" indent="-355600" algn="l" rtl="0">
              <a:spcBef>
                <a:spcPts val="0"/>
              </a:spcBef>
              <a:spcAft>
                <a:spcPts val="0"/>
              </a:spcAft>
              <a:buClr>
                <a:schemeClr val="dk1"/>
              </a:buClr>
              <a:buSzPts val="2000"/>
              <a:buChar char="●"/>
            </a:pPr>
            <a:r>
              <a:rPr lang="en" sz="2000">
                <a:solidFill>
                  <a:schemeClr val="dk1"/>
                </a:solidFill>
              </a:rPr>
              <a:t>My own research on bee biodiversity in Detroit</a:t>
            </a:r>
            <a:endParaRPr sz="2000">
              <a:solidFill>
                <a:schemeClr val="dk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pic>
        <p:nvPicPr>
          <p:cNvPr id="334" name="Google Shape;334;p59"/>
          <p:cNvPicPr preferRelativeResize="0"/>
          <p:nvPr/>
        </p:nvPicPr>
        <p:blipFill>
          <a:blip r:embed="rId3">
            <a:alphaModFix amt="31000"/>
          </a:blip>
          <a:stretch>
            <a:fillRect/>
          </a:stretch>
        </p:blipFill>
        <p:spPr>
          <a:xfrm>
            <a:off x="0" y="-475475"/>
            <a:ext cx="9144000" cy="6094456"/>
          </a:xfrm>
          <a:prstGeom prst="rect">
            <a:avLst/>
          </a:prstGeom>
          <a:noFill/>
          <a:ln>
            <a:noFill/>
          </a:ln>
        </p:spPr>
      </p:pic>
      <p:sp>
        <p:nvSpPr>
          <p:cNvPr id="335" name="Google Shape;335;p59"/>
          <p:cNvSpPr txBox="1">
            <a:spLocks noGrp="1"/>
          </p:cNvSpPr>
          <p:nvPr>
            <p:ph type="title"/>
          </p:nvPr>
        </p:nvSpPr>
        <p:spPr>
          <a:xfrm>
            <a:off x="311700" y="445025"/>
            <a:ext cx="8520600" cy="572700"/>
          </a:xfrm>
          <a:prstGeom prst="rect">
            <a:avLst/>
          </a:prstGeom>
          <a:effectLst>
            <a:outerShdw blurRad="57150" dist="19050" dir="5400000" algn="bl" rotWithShape="0">
              <a:srgbClr val="000000">
                <a:alpha val="69000"/>
              </a:srgbClr>
            </a:outerShdw>
          </a:effectLst>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Luxury effect hypothesis criticisms</a:t>
            </a:r>
            <a:endParaRPr/>
          </a:p>
        </p:txBody>
      </p:sp>
      <p:sp>
        <p:nvSpPr>
          <p:cNvPr id="336" name="Google Shape;336;p59"/>
          <p:cNvSpPr txBox="1">
            <a:spLocks noGrp="1"/>
          </p:cNvSpPr>
          <p:nvPr>
            <p:ph type="body" idx="1"/>
          </p:nvPr>
        </p:nvSpPr>
        <p:spPr>
          <a:xfrm>
            <a:off x="311700" y="1152475"/>
            <a:ext cx="8520600" cy="3416400"/>
          </a:xfrm>
          <a:prstGeom prst="rect">
            <a:avLst/>
          </a:prstGeom>
          <a:effectLst>
            <a:outerShdw blurRad="57150" dist="19050" dir="5400000" algn="bl" rotWithShape="0">
              <a:srgbClr val="000000">
                <a:alpha val="69000"/>
              </a:srgbClr>
            </a:outerShdw>
          </a:effectLst>
        </p:spPr>
        <p:txBody>
          <a:bodyPr spcFirstLastPara="1" wrap="square" lIns="91425" tIns="91425" rIns="91425" bIns="91425" anchor="t" anchorCtr="0">
            <a:normAutofit/>
          </a:bodyPr>
          <a:lstStyle/>
          <a:p>
            <a:pPr marL="457200" lvl="0" indent="-374650" algn="l" rtl="0">
              <a:spcBef>
                <a:spcPts val="0"/>
              </a:spcBef>
              <a:spcAft>
                <a:spcPts val="0"/>
              </a:spcAft>
              <a:buClr>
                <a:schemeClr val="dk1"/>
              </a:buClr>
              <a:buSzPts val="2300"/>
              <a:buChar char="●"/>
            </a:pPr>
            <a:r>
              <a:rPr lang="en" sz="2300">
                <a:solidFill>
                  <a:schemeClr val="dk1"/>
                </a:solidFill>
              </a:rPr>
              <a:t>Frames the consumer and their accumulated decisions as a primary driver (rather than social structures)</a:t>
            </a:r>
            <a:endParaRPr sz="2300">
              <a:solidFill>
                <a:schemeClr val="dk1"/>
              </a:solidFill>
            </a:endParaRPr>
          </a:p>
          <a:p>
            <a:pPr marL="457200" lvl="0" indent="-374650" algn="l" rtl="0">
              <a:spcBef>
                <a:spcPts val="0"/>
              </a:spcBef>
              <a:spcAft>
                <a:spcPts val="0"/>
              </a:spcAft>
              <a:buClr>
                <a:schemeClr val="dk1"/>
              </a:buClr>
              <a:buSzPts val="2300"/>
              <a:buChar char="●"/>
            </a:pPr>
            <a:r>
              <a:rPr lang="en" sz="2300">
                <a:solidFill>
                  <a:schemeClr val="dk1"/>
                </a:solidFill>
              </a:rPr>
              <a:t>Atomistic</a:t>
            </a:r>
            <a:endParaRPr sz="2300">
              <a:solidFill>
                <a:schemeClr val="dk1"/>
              </a:solidFill>
            </a:endParaRPr>
          </a:p>
          <a:p>
            <a:pPr marL="914400" lvl="1" indent="-349250" algn="l" rtl="0">
              <a:spcBef>
                <a:spcPts val="0"/>
              </a:spcBef>
              <a:spcAft>
                <a:spcPts val="0"/>
              </a:spcAft>
              <a:buClr>
                <a:schemeClr val="dk1"/>
              </a:buClr>
              <a:buSzPts val="1900"/>
              <a:buChar char="○"/>
            </a:pPr>
            <a:r>
              <a:rPr lang="en" sz="1900">
                <a:solidFill>
                  <a:schemeClr val="dk1"/>
                </a:solidFill>
              </a:rPr>
              <a:t>Individual residential landholders and their personal cultural choices are seen as the primary driver of urban landscape spatial patterns</a:t>
            </a:r>
            <a:endParaRPr sz="1900">
              <a:solidFill>
                <a:schemeClr val="dk1"/>
              </a:solidFill>
            </a:endParaRPr>
          </a:p>
          <a:p>
            <a:pPr marL="457200" lvl="0" indent="-374650" algn="l" rtl="0">
              <a:spcBef>
                <a:spcPts val="0"/>
              </a:spcBef>
              <a:spcAft>
                <a:spcPts val="0"/>
              </a:spcAft>
              <a:buClr>
                <a:schemeClr val="dk1"/>
              </a:buClr>
              <a:buSzPts val="2300"/>
              <a:buChar char="●"/>
            </a:pPr>
            <a:r>
              <a:rPr lang="en" sz="2300">
                <a:solidFill>
                  <a:schemeClr val="dk1"/>
                </a:solidFill>
              </a:rPr>
              <a:t>Fails to account for the political economic process</a:t>
            </a:r>
            <a:endParaRPr sz="2300">
              <a:solidFill>
                <a:schemeClr val="dk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6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357" name="Google Shape;357;p6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However, urban ecology shows signs of readiness to more thoroughly integrate with the social sciences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6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Schell et al. paper</a:t>
            </a:r>
            <a:endParaRPr/>
          </a:p>
        </p:txBody>
      </p:sp>
      <p:sp>
        <p:nvSpPr>
          <p:cNvPr id="363" name="Google Shape;363;p63"/>
          <p:cNvSpPr txBox="1">
            <a:spLocks noGrp="1"/>
          </p:cNvSpPr>
          <p:nvPr>
            <p:ph type="body" idx="1"/>
          </p:nvPr>
        </p:nvSpPr>
        <p:spPr>
          <a:xfrm>
            <a:off x="311700" y="1152475"/>
            <a:ext cx="4110300" cy="3416400"/>
          </a:xfrm>
          <a:prstGeom prst="rect">
            <a:avLst/>
          </a:prstGeom>
        </p:spPr>
        <p:txBody>
          <a:bodyPr spcFirstLastPara="1" wrap="square" lIns="91425" tIns="91425" rIns="91425" bIns="91425" anchor="t" anchorCtr="0">
            <a:normAutofit/>
          </a:bodyPr>
          <a:lstStyle/>
          <a:p>
            <a:pPr marL="457200" lvl="0" indent="-355600" algn="l" rtl="0">
              <a:spcBef>
                <a:spcPts val="0"/>
              </a:spcBef>
              <a:spcAft>
                <a:spcPts val="0"/>
              </a:spcAft>
              <a:buSzPts val="2000"/>
              <a:buChar char="●"/>
            </a:pPr>
            <a:r>
              <a:rPr lang="en" sz="2000"/>
              <a:t>Shows how factors contributing to urban ecological problems stem from racist and classist policies</a:t>
            </a:r>
            <a:endParaRPr sz="2000"/>
          </a:p>
          <a:p>
            <a:pPr marL="914400" lvl="1" indent="-330200" algn="l" rtl="0">
              <a:spcBef>
                <a:spcPts val="0"/>
              </a:spcBef>
              <a:spcAft>
                <a:spcPts val="0"/>
              </a:spcAft>
              <a:buSzPts val="1600"/>
              <a:buChar char="○"/>
            </a:pPr>
            <a:r>
              <a:rPr lang="en" sz="1600"/>
              <a:t>Example: Formerly redlined neighborhoods continue to have lower tree canopy cover</a:t>
            </a:r>
            <a:endParaRPr sz="1600"/>
          </a:p>
        </p:txBody>
      </p:sp>
      <p:pic>
        <p:nvPicPr>
          <p:cNvPr id="364" name="Google Shape;364;p63"/>
          <p:cNvPicPr preferRelativeResize="0"/>
          <p:nvPr/>
        </p:nvPicPr>
        <p:blipFill>
          <a:blip r:embed="rId3">
            <a:alphaModFix/>
          </a:blip>
          <a:stretch>
            <a:fillRect/>
          </a:stretch>
        </p:blipFill>
        <p:spPr>
          <a:xfrm>
            <a:off x="4466975" y="855850"/>
            <a:ext cx="4543299" cy="365385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sp>
        <p:nvSpPr>
          <p:cNvPr id="376" name="Google Shape;376;p6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Schell et al. paper</a:t>
            </a:r>
            <a:endParaRPr/>
          </a:p>
        </p:txBody>
      </p:sp>
      <p:sp>
        <p:nvSpPr>
          <p:cNvPr id="377" name="Google Shape;377;p65"/>
          <p:cNvSpPr txBox="1">
            <a:spLocks noGrp="1"/>
          </p:cNvSpPr>
          <p:nvPr>
            <p:ph type="body" idx="1"/>
          </p:nvPr>
        </p:nvSpPr>
        <p:spPr>
          <a:xfrm>
            <a:off x="130475" y="1126975"/>
            <a:ext cx="42603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“Conscious and unconscious systemic biases and stereotypes … drive and exacerbate racist and classist structures in urban systems.” </a:t>
            </a:r>
            <a:r>
              <a:rPr lang="en" sz="1200"/>
              <a:t>(Schell et al. 2020, p. 14)</a:t>
            </a:r>
            <a:endParaRPr sz="1200"/>
          </a:p>
        </p:txBody>
      </p:sp>
      <p:pic>
        <p:nvPicPr>
          <p:cNvPr id="378" name="Google Shape;378;p65"/>
          <p:cNvPicPr preferRelativeResize="0"/>
          <p:nvPr/>
        </p:nvPicPr>
        <p:blipFill>
          <a:blip r:embed="rId3">
            <a:alphaModFix/>
          </a:blip>
          <a:stretch>
            <a:fillRect/>
          </a:stretch>
        </p:blipFill>
        <p:spPr>
          <a:xfrm>
            <a:off x="4466975" y="855850"/>
            <a:ext cx="4543299" cy="365385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Google Shape;383;p6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Schell et al. paper</a:t>
            </a:r>
            <a:endParaRPr/>
          </a:p>
        </p:txBody>
      </p:sp>
      <p:sp>
        <p:nvSpPr>
          <p:cNvPr id="384" name="Google Shape;384;p66"/>
          <p:cNvSpPr txBox="1">
            <a:spLocks noGrp="1"/>
          </p:cNvSpPr>
          <p:nvPr>
            <p:ph type="body" idx="1"/>
          </p:nvPr>
        </p:nvSpPr>
        <p:spPr>
          <a:xfrm>
            <a:off x="130475" y="1126975"/>
            <a:ext cx="4260300" cy="18399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“Conscious and unconscious systemic </a:t>
            </a:r>
            <a:r>
              <a:rPr lang="en" i="1">
                <a:solidFill>
                  <a:srgbClr val="FF0000"/>
                </a:solidFill>
              </a:rPr>
              <a:t>biases and stereotypes</a:t>
            </a:r>
            <a:r>
              <a:rPr lang="en"/>
              <a:t> … drive and exacerbate racist and classist structures in urban systems.” </a:t>
            </a:r>
            <a:r>
              <a:rPr lang="en" sz="1200"/>
              <a:t>(Schell et al. 2020, p. 14)</a:t>
            </a:r>
            <a:endParaRPr sz="1200"/>
          </a:p>
        </p:txBody>
      </p:sp>
      <p:pic>
        <p:nvPicPr>
          <p:cNvPr id="385" name="Google Shape;385;p66"/>
          <p:cNvPicPr preferRelativeResize="0"/>
          <p:nvPr/>
        </p:nvPicPr>
        <p:blipFill>
          <a:blip r:embed="rId3">
            <a:alphaModFix/>
          </a:blip>
          <a:stretch>
            <a:fillRect/>
          </a:stretch>
        </p:blipFill>
        <p:spPr>
          <a:xfrm>
            <a:off x="4466975" y="855850"/>
            <a:ext cx="4543299" cy="3653851"/>
          </a:xfrm>
          <a:prstGeom prst="rect">
            <a:avLst/>
          </a:prstGeom>
          <a:noFill/>
          <a:ln>
            <a:noFill/>
          </a:ln>
        </p:spPr>
      </p:pic>
      <p:sp>
        <p:nvSpPr>
          <p:cNvPr id="386" name="Google Shape;386;p66"/>
          <p:cNvSpPr txBox="1">
            <a:spLocks noGrp="1"/>
          </p:cNvSpPr>
          <p:nvPr>
            <p:ph type="body" idx="1"/>
          </p:nvPr>
        </p:nvSpPr>
        <p:spPr>
          <a:xfrm>
            <a:off x="188725" y="3033075"/>
            <a:ext cx="4172100" cy="2195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sz="2400" b="1"/>
              <a:t>What about structural forces?</a:t>
            </a:r>
            <a:endParaRPr b="1"/>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67"/>
          <p:cNvSpPr txBox="1">
            <a:spLocks noGrp="1"/>
          </p:cNvSpPr>
          <p:nvPr>
            <p:ph type="title"/>
          </p:nvPr>
        </p:nvSpPr>
        <p:spPr>
          <a:xfrm>
            <a:off x="671250" y="2141250"/>
            <a:ext cx="7852200" cy="8610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What political ecology can offer</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70"/>
          <p:cNvSpPr txBox="1">
            <a:spLocks noGrp="1"/>
          </p:cNvSpPr>
          <p:nvPr>
            <p:ph type="title"/>
          </p:nvPr>
        </p:nvSpPr>
        <p:spPr>
          <a:xfrm>
            <a:off x="311700" y="445025"/>
            <a:ext cx="40407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Political economic processes</a:t>
            </a:r>
            <a:endParaRPr/>
          </a:p>
        </p:txBody>
      </p:sp>
      <p:sp>
        <p:nvSpPr>
          <p:cNvPr id="411" name="Google Shape;411;p70"/>
          <p:cNvSpPr txBox="1">
            <a:spLocks noGrp="1"/>
          </p:cNvSpPr>
          <p:nvPr>
            <p:ph type="body" idx="1"/>
          </p:nvPr>
        </p:nvSpPr>
        <p:spPr>
          <a:xfrm>
            <a:off x="311700" y="1442406"/>
            <a:ext cx="40644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dirty="0"/>
              <a:t>Capitalist processes create uneven urban geography and development (David Harvey, Doreen Massey, Neil Smith)</a:t>
            </a:r>
            <a:endParaRPr dirty="0"/>
          </a:p>
          <a:p>
            <a:pPr marL="914400" lvl="1" indent="-349250" algn="l" rtl="0">
              <a:spcBef>
                <a:spcPts val="0"/>
              </a:spcBef>
              <a:spcAft>
                <a:spcPts val="0"/>
              </a:spcAft>
              <a:buSzPts val="1900"/>
              <a:buChar char="○"/>
            </a:pPr>
            <a:r>
              <a:rPr lang="en" sz="1900" dirty="0"/>
              <a:t>The production of uneven space is essential for capitalist growth and development</a:t>
            </a:r>
            <a:endParaRPr sz="1900" dirty="0"/>
          </a:p>
        </p:txBody>
      </p:sp>
      <p:pic>
        <p:nvPicPr>
          <p:cNvPr id="412" name="Google Shape;412;p70"/>
          <p:cNvPicPr preferRelativeResize="0"/>
          <p:nvPr/>
        </p:nvPicPr>
        <p:blipFill>
          <a:blip r:embed="rId3">
            <a:alphaModFix/>
          </a:blip>
          <a:stretch>
            <a:fillRect/>
          </a:stretch>
        </p:blipFill>
        <p:spPr>
          <a:xfrm>
            <a:off x="4495800" y="125263"/>
            <a:ext cx="4463100" cy="2680667"/>
          </a:xfrm>
          <a:prstGeom prst="rect">
            <a:avLst/>
          </a:prstGeom>
          <a:noFill/>
          <a:ln>
            <a:noFill/>
          </a:ln>
        </p:spPr>
      </p:pic>
      <p:pic>
        <p:nvPicPr>
          <p:cNvPr id="413" name="Google Shape;413;p70"/>
          <p:cNvPicPr preferRelativeResize="0"/>
          <p:nvPr/>
        </p:nvPicPr>
        <p:blipFill>
          <a:blip r:embed="rId4">
            <a:alphaModFix/>
          </a:blip>
          <a:stretch>
            <a:fillRect/>
          </a:stretch>
        </p:blipFill>
        <p:spPr>
          <a:xfrm>
            <a:off x="4994300" y="2408050"/>
            <a:ext cx="3492198" cy="261914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71"/>
          <p:cNvSpPr txBox="1">
            <a:spLocks noGrp="1"/>
          </p:cNvSpPr>
          <p:nvPr>
            <p:ph type="title"/>
          </p:nvPr>
        </p:nvSpPr>
        <p:spPr>
          <a:xfrm>
            <a:off x="311700" y="445025"/>
            <a:ext cx="40407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Political economic processes</a:t>
            </a:r>
            <a:endParaRPr/>
          </a:p>
        </p:txBody>
      </p:sp>
      <p:sp>
        <p:nvSpPr>
          <p:cNvPr id="419" name="Google Shape;419;p71"/>
          <p:cNvSpPr txBox="1">
            <a:spLocks noGrp="1"/>
          </p:cNvSpPr>
          <p:nvPr>
            <p:ph type="body" idx="1"/>
          </p:nvPr>
        </p:nvSpPr>
        <p:spPr>
          <a:xfrm>
            <a:off x="311700" y="1345759"/>
            <a:ext cx="40644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dirty="0"/>
              <a:t>These patterns drive the shape of the urban landscape over space and time (Harvey 1978)</a:t>
            </a:r>
            <a:endParaRPr dirty="0"/>
          </a:p>
        </p:txBody>
      </p:sp>
      <p:pic>
        <p:nvPicPr>
          <p:cNvPr id="420" name="Google Shape;420;p71"/>
          <p:cNvPicPr preferRelativeResize="0"/>
          <p:nvPr/>
        </p:nvPicPr>
        <p:blipFill>
          <a:blip r:embed="rId3">
            <a:alphaModFix/>
          </a:blip>
          <a:stretch>
            <a:fillRect/>
          </a:stretch>
        </p:blipFill>
        <p:spPr>
          <a:xfrm>
            <a:off x="4456875" y="152400"/>
            <a:ext cx="4468706" cy="48387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7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The urban growth machine (Logan and Molotch 1976)</a:t>
            </a:r>
            <a:endParaRPr/>
          </a:p>
        </p:txBody>
      </p:sp>
      <p:sp>
        <p:nvSpPr>
          <p:cNvPr id="426" name="Google Shape;426;p7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9250" algn="l" rtl="0">
              <a:spcBef>
                <a:spcPts val="0"/>
              </a:spcBef>
              <a:spcAft>
                <a:spcPts val="0"/>
              </a:spcAft>
              <a:buSzPts val="1900"/>
              <a:buChar char="●"/>
            </a:pPr>
            <a:r>
              <a:rPr lang="en" sz="1900" dirty="0"/>
              <a:t>As of the 1970s, municipalities compete amongst each other for investment (zero sum)</a:t>
            </a:r>
            <a:endParaRPr sz="1900" dirty="0"/>
          </a:p>
          <a:p>
            <a:pPr marL="457200" lvl="0" indent="-349250" algn="l" rtl="0">
              <a:spcBef>
                <a:spcPts val="0"/>
              </a:spcBef>
              <a:spcAft>
                <a:spcPts val="0"/>
              </a:spcAft>
              <a:buSzPts val="1900"/>
              <a:buChar char="●"/>
            </a:pPr>
            <a:r>
              <a:rPr lang="en" sz="1900" dirty="0"/>
              <a:t>Finance and entrepreneurial incentives control city space</a:t>
            </a:r>
            <a:endParaRPr sz="1900" dirty="0"/>
          </a:p>
          <a:p>
            <a:pPr marL="914400" lvl="1" indent="-342900" algn="l" rtl="0">
              <a:spcBef>
                <a:spcPts val="0"/>
              </a:spcBef>
              <a:spcAft>
                <a:spcPts val="0"/>
              </a:spcAft>
              <a:buSzPts val="1800"/>
              <a:buChar char="○"/>
            </a:pPr>
            <a:r>
              <a:rPr lang="en" sz="1800" dirty="0"/>
              <a:t>City landscapes are subject to commodification</a:t>
            </a:r>
            <a:endParaRPr sz="1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Google Shape;431;p7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When profit-minded development causes displacement</a:t>
            </a:r>
            <a:endParaRPr/>
          </a:p>
        </p:txBody>
      </p:sp>
      <p:sp>
        <p:nvSpPr>
          <p:cNvPr id="432" name="Google Shape;432;p73"/>
          <p:cNvSpPr txBox="1">
            <a:spLocks noGrp="1"/>
          </p:cNvSpPr>
          <p:nvPr>
            <p:ph type="body" idx="1"/>
          </p:nvPr>
        </p:nvSpPr>
        <p:spPr>
          <a:xfrm>
            <a:off x="58482" y="1128615"/>
            <a:ext cx="4081200" cy="30102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dirty="0"/>
              <a:t>Contradiction between use value and exchange value</a:t>
            </a:r>
            <a:endParaRPr dirty="0"/>
          </a:p>
          <a:p>
            <a:pPr marL="457200" lvl="0" indent="-342900" algn="l" rtl="0">
              <a:spcBef>
                <a:spcPts val="0"/>
              </a:spcBef>
              <a:spcAft>
                <a:spcPts val="0"/>
              </a:spcAft>
              <a:buSzPts val="1800"/>
              <a:buChar char="●"/>
            </a:pPr>
            <a:r>
              <a:rPr lang="en" dirty="0"/>
              <a:t>City improvements to Marcus Garvey Park helped real estate but displaced the community and their culture/traditions</a:t>
            </a:r>
            <a:endParaRPr dirty="0"/>
          </a:p>
        </p:txBody>
      </p:sp>
      <p:pic>
        <p:nvPicPr>
          <p:cNvPr id="433" name="Google Shape;433;p73"/>
          <p:cNvPicPr preferRelativeResize="0"/>
          <p:nvPr/>
        </p:nvPicPr>
        <p:blipFill>
          <a:blip r:embed="rId3">
            <a:alphaModFix/>
          </a:blip>
          <a:stretch>
            <a:fillRect/>
          </a:stretch>
        </p:blipFill>
        <p:spPr>
          <a:xfrm>
            <a:off x="4738976" y="1763250"/>
            <a:ext cx="4206450" cy="2808849"/>
          </a:xfrm>
          <a:prstGeom prst="rect">
            <a:avLst/>
          </a:prstGeom>
          <a:noFill/>
          <a:ln>
            <a:noFill/>
          </a:ln>
        </p:spPr>
      </p:pic>
      <p:sp>
        <p:nvSpPr>
          <p:cNvPr id="434" name="Google Shape;434;p73"/>
          <p:cNvSpPr txBox="1"/>
          <p:nvPr/>
        </p:nvSpPr>
        <p:spPr>
          <a:xfrm>
            <a:off x="4738975" y="4522625"/>
            <a:ext cx="4206600" cy="523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a:solidFill>
                  <a:schemeClr val="lt2"/>
                </a:solidFill>
                <a:latin typeface="Average"/>
                <a:ea typeface="Average"/>
                <a:cs typeface="Average"/>
                <a:sym typeface="Average"/>
              </a:rPr>
              <a:t>The summer weekend drum circle in Central Harlem’s Marcus Garvey Park (gothamtogo.com)</a:t>
            </a:r>
            <a:endParaRPr sz="1100">
              <a:solidFill>
                <a:schemeClr val="lt2"/>
              </a:solidFill>
              <a:latin typeface="Average"/>
              <a:ea typeface="Average"/>
              <a:cs typeface="Average"/>
              <a:sym typeface="Average"/>
            </a:endParaRPr>
          </a:p>
        </p:txBody>
      </p:sp>
      <p:pic>
        <p:nvPicPr>
          <p:cNvPr id="1028" name="Picture 4" descr="Twelve Organizations Promoting Urban Agriculture around the World ...">
            <a:extLst>
              <a:ext uri="{FF2B5EF4-FFF2-40B4-BE49-F238E27FC236}">
                <a16:creationId xmlns:a16="http://schemas.microsoft.com/office/drawing/2014/main" id="{C155B948-9B08-CFD3-78C5-2F45645EBE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1959" y="3205757"/>
            <a:ext cx="3016867" cy="181012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pic>
        <p:nvPicPr>
          <p:cNvPr id="446" name="Google Shape;446;p75"/>
          <p:cNvPicPr preferRelativeResize="0"/>
          <p:nvPr/>
        </p:nvPicPr>
        <p:blipFill rotWithShape="1">
          <a:blip r:embed="rId3">
            <a:alphaModFix/>
          </a:blip>
          <a:srcRect l="29" r="29"/>
          <a:stretch/>
        </p:blipFill>
        <p:spPr>
          <a:xfrm>
            <a:off x="0" y="-426294"/>
            <a:ext cx="9143999" cy="6160170"/>
          </a:xfrm>
          <a:prstGeom prst="rect">
            <a:avLst/>
          </a:prstGeom>
          <a:noFill/>
          <a:ln>
            <a:noFill/>
          </a:ln>
        </p:spPr>
      </p:pic>
      <p:sp>
        <p:nvSpPr>
          <p:cNvPr id="447" name="Google Shape;447;p75"/>
          <p:cNvSpPr txBox="1">
            <a:spLocks noGrp="1"/>
          </p:cNvSpPr>
          <p:nvPr>
            <p:ph type="title" idx="4294967295"/>
          </p:nvPr>
        </p:nvSpPr>
        <p:spPr>
          <a:xfrm>
            <a:off x="160675" y="-329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Detroit, MI</a:t>
            </a:r>
            <a:endParaRPr/>
          </a:p>
        </p:txBody>
      </p:sp>
      <p:pic>
        <p:nvPicPr>
          <p:cNvPr id="448" name="Google Shape;448;p75"/>
          <p:cNvPicPr preferRelativeResize="0"/>
          <p:nvPr/>
        </p:nvPicPr>
        <p:blipFill>
          <a:blip r:embed="rId4">
            <a:alphaModFix/>
          </a:blip>
          <a:stretch>
            <a:fillRect/>
          </a:stretch>
        </p:blipFill>
        <p:spPr>
          <a:xfrm>
            <a:off x="250867" y="607600"/>
            <a:ext cx="1970025" cy="1504300"/>
          </a:xfrm>
          <a:prstGeom prst="rect">
            <a:avLst/>
          </a:prstGeom>
          <a:noFill/>
          <a:ln>
            <a:noFill/>
          </a:ln>
        </p:spPr>
      </p:pic>
      <p:sp>
        <p:nvSpPr>
          <p:cNvPr id="449" name="Google Shape;449;p75"/>
          <p:cNvSpPr/>
          <p:nvPr/>
        </p:nvSpPr>
        <p:spPr>
          <a:xfrm>
            <a:off x="1395350" y="1481425"/>
            <a:ext cx="112200" cy="97800"/>
          </a:xfrm>
          <a:prstGeom prst="rect">
            <a:avLst/>
          </a:prstGeom>
          <a:noFill/>
          <a:ln w="28575" cap="flat" cmpd="sng">
            <a:solidFill>
              <a:srgbClr val="00FF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p76"/>
          <p:cNvSpPr txBox="1">
            <a:spLocks noGrp="1"/>
          </p:cNvSpPr>
          <p:nvPr>
            <p:ph type="title"/>
          </p:nvPr>
        </p:nvSpPr>
        <p:spPr>
          <a:xfrm>
            <a:off x="671250" y="1478900"/>
            <a:ext cx="7852200" cy="21399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dirty="0"/>
              <a:t>Political ecology enhances our understanding of pollinator biodiversity in cities.</a:t>
            </a:r>
            <a:endParaRP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59" name="Google Shape;459;p77"/>
          <p:cNvSpPr txBox="1">
            <a:spLocks noGrp="1"/>
          </p:cNvSpPr>
          <p:nvPr>
            <p:ph type="title"/>
          </p:nvPr>
        </p:nvSpPr>
        <p:spPr>
          <a:xfrm>
            <a:off x="671250" y="2141250"/>
            <a:ext cx="7852200" cy="8610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Thank you!</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sp>
        <p:nvSpPr>
          <p:cNvPr id="464" name="Google Shape;464;p78"/>
          <p:cNvSpPr txBox="1">
            <a:spLocks noGrp="1"/>
          </p:cNvSpPr>
          <p:nvPr>
            <p:ph type="body" idx="1"/>
          </p:nvPr>
        </p:nvSpPr>
        <p:spPr>
          <a:xfrm>
            <a:off x="1367950" y="0"/>
            <a:ext cx="6354600" cy="4506900"/>
          </a:xfrm>
          <a:prstGeom prst="rect">
            <a:avLst/>
          </a:prstGeom>
        </p:spPr>
        <p:txBody>
          <a:bodyPr spcFirstLastPara="1" wrap="square" lIns="91425" tIns="91425" rIns="91425" bIns="91425" anchor="t" anchorCtr="0">
            <a:noAutofit/>
          </a:bodyPr>
          <a:lstStyle/>
          <a:p>
            <a:pPr marL="558800" lvl="0" indent="-279400" algn="l" rtl="0">
              <a:lnSpc>
                <a:spcPct val="80000"/>
              </a:lnSpc>
              <a:spcBef>
                <a:spcPts val="1200"/>
              </a:spcBef>
              <a:spcAft>
                <a:spcPts val="0"/>
              </a:spcAft>
              <a:buClr>
                <a:srgbClr val="000000"/>
              </a:buClr>
              <a:buSzPts val="275"/>
              <a:buFont typeface="Arial"/>
              <a:buNone/>
            </a:pPr>
            <a:r>
              <a:rPr lang="en" sz="500">
                <a:solidFill>
                  <a:schemeClr val="lt2"/>
                </a:solidFill>
                <a:latin typeface="Oswald"/>
                <a:ea typeface="Oswald"/>
                <a:cs typeface="Oswald"/>
                <a:sym typeface="Oswald"/>
              </a:rPr>
              <a:t>Ackley, Jeffrey W., Jianguo Wu, Michael J. Angilletta, Soe W. Myint, and Brian Sullivan. 2015. “Rich Lizards: How Affluence and Land Cover Influence the Diversity and Abundance of Desert Reptiles Persisting in an Urban Landscape.” </a:t>
            </a:r>
            <a:r>
              <a:rPr lang="en" sz="500" i="1">
                <a:solidFill>
                  <a:schemeClr val="lt2"/>
                </a:solidFill>
                <a:latin typeface="Oswald"/>
                <a:ea typeface="Oswald"/>
                <a:cs typeface="Oswald"/>
                <a:sym typeface="Oswald"/>
              </a:rPr>
              <a:t>Biological Conservation</a:t>
            </a:r>
            <a:r>
              <a:rPr lang="en" sz="500">
                <a:solidFill>
                  <a:schemeClr val="lt2"/>
                </a:solidFill>
                <a:latin typeface="Oswald"/>
                <a:ea typeface="Oswald"/>
                <a:cs typeface="Oswald"/>
                <a:sym typeface="Oswald"/>
              </a:rPr>
              <a:t> 182 (February): 87–92.</a:t>
            </a:r>
            <a:r>
              <a:rPr lang="en" sz="500">
                <a:solidFill>
                  <a:schemeClr val="lt2"/>
                </a:solidFill>
                <a:uFill>
                  <a:noFill/>
                </a:uFill>
                <a:latin typeface="Oswald"/>
                <a:ea typeface="Oswald"/>
                <a:cs typeface="Oswald"/>
                <a:sym typeface="Oswald"/>
                <a:hlinkClick r:id="rId3">
                  <a:extLst>
                    <a:ext uri="{A12FA001-AC4F-418D-AE19-62706E023703}">
                      <ahyp:hlinkClr xmlns:ahyp="http://schemas.microsoft.com/office/drawing/2018/hyperlinkcolor" val="tx"/>
                    </a:ext>
                  </a:extLst>
                </a:hlinkClick>
              </a:rPr>
              <a:t> </a:t>
            </a:r>
            <a:r>
              <a:rPr lang="en" sz="500" u="sng">
                <a:solidFill>
                  <a:schemeClr val="lt2"/>
                </a:solidFill>
                <a:latin typeface="Oswald"/>
                <a:ea typeface="Oswald"/>
                <a:cs typeface="Oswald"/>
                <a:sym typeface="Oswald"/>
                <a:hlinkClick r:id="rId3">
                  <a:extLst>
                    <a:ext uri="{A12FA001-AC4F-418D-AE19-62706E023703}">
                      <ahyp:hlinkClr xmlns:ahyp="http://schemas.microsoft.com/office/drawing/2018/hyperlinkcolor" val="tx"/>
                    </a:ext>
                  </a:extLst>
                </a:hlinkClick>
              </a:rPr>
              <a:t>https://doi.org/10.1016/j.biocon.2014.11.009</a:t>
            </a:r>
            <a:r>
              <a:rPr lang="en" sz="500">
                <a:solidFill>
                  <a:schemeClr val="lt2"/>
                </a:solidFill>
                <a:latin typeface="Oswald"/>
                <a:ea typeface="Oswald"/>
                <a:cs typeface="Oswald"/>
                <a:sym typeface="Oswald"/>
              </a:rPr>
              <a:t>.</a:t>
            </a:r>
            <a:endParaRPr sz="500">
              <a:solidFill>
                <a:schemeClr val="lt2"/>
              </a:solidFill>
              <a:latin typeface="Oswald"/>
              <a:ea typeface="Oswald"/>
              <a:cs typeface="Oswald"/>
              <a:sym typeface="Oswald"/>
            </a:endParaRPr>
          </a:p>
          <a:p>
            <a:pPr marL="558800" lvl="0" indent="-279400" algn="l" rtl="0">
              <a:lnSpc>
                <a:spcPct val="80000"/>
              </a:lnSpc>
              <a:spcBef>
                <a:spcPts val="1200"/>
              </a:spcBef>
              <a:spcAft>
                <a:spcPts val="0"/>
              </a:spcAft>
              <a:buClr>
                <a:srgbClr val="000000"/>
              </a:buClr>
              <a:buSzPts val="275"/>
              <a:buFont typeface="Arial"/>
              <a:buNone/>
            </a:pPr>
            <a:r>
              <a:rPr lang="en" sz="500">
                <a:solidFill>
                  <a:schemeClr val="lt2"/>
                </a:solidFill>
                <a:latin typeface="Oswald"/>
                <a:ea typeface="Oswald"/>
                <a:cs typeface="Oswald"/>
                <a:sym typeface="Oswald"/>
              </a:rPr>
              <a:t>Grove, J. Morgan, Dexter H. Locke, and Jarlath P.M. O’Neil-Dunne. 2014. “An Ecology of Prestige in New York City: Examining the Relationships Among Population Density, Socio-Economic Status, Group Identity, and Residential Canopy Cover.” </a:t>
            </a:r>
            <a:r>
              <a:rPr lang="en" sz="500" i="1">
                <a:solidFill>
                  <a:schemeClr val="lt2"/>
                </a:solidFill>
                <a:latin typeface="Oswald"/>
                <a:ea typeface="Oswald"/>
                <a:cs typeface="Oswald"/>
                <a:sym typeface="Oswald"/>
              </a:rPr>
              <a:t>Environmental Management</a:t>
            </a:r>
            <a:r>
              <a:rPr lang="en" sz="500">
                <a:solidFill>
                  <a:schemeClr val="lt2"/>
                </a:solidFill>
                <a:latin typeface="Oswald"/>
                <a:ea typeface="Oswald"/>
                <a:cs typeface="Oswald"/>
                <a:sym typeface="Oswald"/>
              </a:rPr>
              <a:t> 54: 402–19.</a:t>
            </a:r>
            <a:r>
              <a:rPr lang="en" sz="500">
                <a:solidFill>
                  <a:schemeClr val="lt2"/>
                </a:solidFill>
                <a:uFill>
                  <a:noFill/>
                </a:uFill>
                <a:latin typeface="Oswald"/>
                <a:ea typeface="Oswald"/>
                <a:cs typeface="Oswald"/>
                <a:sym typeface="Oswald"/>
                <a:hlinkClick r:id="rId4">
                  <a:extLst>
                    <a:ext uri="{A12FA001-AC4F-418D-AE19-62706E023703}">
                      <ahyp:hlinkClr xmlns:ahyp="http://schemas.microsoft.com/office/drawing/2018/hyperlinkcolor" val="tx"/>
                    </a:ext>
                  </a:extLst>
                </a:hlinkClick>
              </a:rPr>
              <a:t> </a:t>
            </a:r>
            <a:r>
              <a:rPr lang="en" sz="500" u="sng">
                <a:solidFill>
                  <a:schemeClr val="lt2"/>
                </a:solidFill>
                <a:latin typeface="Oswald"/>
                <a:ea typeface="Oswald"/>
                <a:cs typeface="Oswald"/>
                <a:sym typeface="Oswald"/>
                <a:hlinkClick r:id="rId4">
                  <a:extLst>
                    <a:ext uri="{A12FA001-AC4F-418D-AE19-62706E023703}">
                      <ahyp:hlinkClr xmlns:ahyp="http://schemas.microsoft.com/office/drawing/2018/hyperlinkcolor" val="tx"/>
                    </a:ext>
                  </a:extLst>
                </a:hlinkClick>
              </a:rPr>
              <a:t>https://doi.org/10.1007/s00267-014-0310-2</a:t>
            </a:r>
            <a:r>
              <a:rPr lang="en" sz="500">
                <a:solidFill>
                  <a:schemeClr val="lt2"/>
                </a:solidFill>
                <a:latin typeface="Oswald"/>
                <a:ea typeface="Oswald"/>
                <a:cs typeface="Oswald"/>
                <a:sym typeface="Oswald"/>
              </a:rPr>
              <a:t>.</a:t>
            </a:r>
            <a:endParaRPr sz="500">
              <a:solidFill>
                <a:schemeClr val="lt2"/>
              </a:solidFill>
              <a:latin typeface="Oswald"/>
              <a:ea typeface="Oswald"/>
              <a:cs typeface="Oswald"/>
              <a:sym typeface="Oswald"/>
            </a:endParaRPr>
          </a:p>
          <a:p>
            <a:pPr marL="558800" lvl="0" indent="-279400" algn="l" rtl="0">
              <a:lnSpc>
                <a:spcPct val="80000"/>
              </a:lnSpc>
              <a:spcBef>
                <a:spcPts val="1200"/>
              </a:spcBef>
              <a:spcAft>
                <a:spcPts val="0"/>
              </a:spcAft>
              <a:buClr>
                <a:srgbClr val="000000"/>
              </a:buClr>
              <a:buSzPts val="275"/>
              <a:buFont typeface="Arial"/>
              <a:buNone/>
            </a:pPr>
            <a:r>
              <a:rPr lang="en" sz="500">
                <a:solidFill>
                  <a:schemeClr val="lt2"/>
                </a:solidFill>
                <a:latin typeface="Oswald"/>
                <a:ea typeface="Oswald"/>
                <a:cs typeface="Oswald"/>
                <a:sym typeface="Oswald"/>
              </a:rPr>
              <a:t>Hall, Damon. 2016. “Can Cities Save Bees? How Can Urban Habitats Be Made to Serve Pollinator Conservation? How Can That Story Be Better Told?” </a:t>
            </a:r>
            <a:r>
              <a:rPr lang="en" sz="500" i="1">
                <a:solidFill>
                  <a:schemeClr val="lt2"/>
                </a:solidFill>
                <a:latin typeface="Oswald"/>
                <a:ea typeface="Oswald"/>
                <a:cs typeface="Oswald"/>
                <a:sym typeface="Oswald"/>
              </a:rPr>
              <a:t>The Nature of Cities</a:t>
            </a:r>
            <a:r>
              <a:rPr lang="en" sz="500">
                <a:solidFill>
                  <a:schemeClr val="lt2"/>
                </a:solidFill>
                <a:latin typeface="Oswald"/>
                <a:ea typeface="Oswald"/>
                <a:cs typeface="Oswald"/>
                <a:sym typeface="Oswald"/>
              </a:rPr>
              <a:t> (blog). 2016.</a:t>
            </a:r>
            <a:r>
              <a:rPr lang="en" sz="500">
                <a:solidFill>
                  <a:schemeClr val="lt2"/>
                </a:solidFill>
                <a:uFill>
                  <a:noFill/>
                </a:uFill>
                <a:latin typeface="Oswald"/>
                <a:ea typeface="Oswald"/>
                <a:cs typeface="Oswald"/>
                <a:sym typeface="Oswald"/>
                <a:hlinkClick r:id="rId5">
                  <a:extLst>
                    <a:ext uri="{A12FA001-AC4F-418D-AE19-62706E023703}">
                      <ahyp:hlinkClr xmlns:ahyp="http://schemas.microsoft.com/office/drawing/2018/hyperlinkcolor" val="tx"/>
                    </a:ext>
                  </a:extLst>
                </a:hlinkClick>
              </a:rPr>
              <a:t> </a:t>
            </a:r>
            <a:r>
              <a:rPr lang="en" sz="500" u="sng">
                <a:solidFill>
                  <a:schemeClr val="lt2"/>
                </a:solidFill>
                <a:latin typeface="Oswald"/>
                <a:ea typeface="Oswald"/>
                <a:cs typeface="Oswald"/>
                <a:sym typeface="Oswald"/>
                <a:hlinkClick r:id="rId5">
                  <a:extLst>
                    <a:ext uri="{A12FA001-AC4F-418D-AE19-62706E023703}">
                      <ahyp:hlinkClr xmlns:ahyp="http://schemas.microsoft.com/office/drawing/2018/hyperlinkcolor" val="tx"/>
                    </a:ext>
                  </a:extLst>
                </a:hlinkClick>
              </a:rPr>
              <a:t>https://www.thenatureofcities.com/2016/01/20/can-cities-save-bees-how-can-urban-habitats-be-made-to-serve-pollinator-conservation-how-can-that-story-be-better-told/</a:t>
            </a:r>
            <a:r>
              <a:rPr lang="en" sz="500">
                <a:solidFill>
                  <a:schemeClr val="lt2"/>
                </a:solidFill>
                <a:latin typeface="Oswald"/>
                <a:ea typeface="Oswald"/>
                <a:cs typeface="Oswald"/>
                <a:sym typeface="Oswald"/>
              </a:rPr>
              <a:t>.</a:t>
            </a:r>
            <a:endParaRPr sz="500">
              <a:solidFill>
                <a:schemeClr val="lt2"/>
              </a:solidFill>
              <a:latin typeface="Oswald"/>
              <a:ea typeface="Oswald"/>
              <a:cs typeface="Oswald"/>
              <a:sym typeface="Oswald"/>
            </a:endParaRPr>
          </a:p>
          <a:p>
            <a:pPr marL="558800" lvl="0" indent="-279400" algn="l" rtl="0">
              <a:lnSpc>
                <a:spcPct val="80000"/>
              </a:lnSpc>
              <a:spcBef>
                <a:spcPts val="1200"/>
              </a:spcBef>
              <a:spcAft>
                <a:spcPts val="0"/>
              </a:spcAft>
              <a:buClr>
                <a:srgbClr val="000000"/>
              </a:buClr>
              <a:buSzPts val="275"/>
              <a:buFont typeface="Arial"/>
              <a:buNone/>
            </a:pPr>
            <a:r>
              <a:rPr lang="en" sz="500">
                <a:solidFill>
                  <a:schemeClr val="lt2"/>
                </a:solidFill>
                <a:latin typeface="Oswald"/>
                <a:ea typeface="Oswald"/>
                <a:cs typeface="Oswald"/>
                <a:sym typeface="Oswald"/>
              </a:rPr>
              <a:t>Hall, Damon M., Gerardo R. Camilo, Rebecca K. Tonietto, Jeff Ollerton, Karin Ahrné, Mike Arduser, John S. Ascher, et al. 2016. “The City as a Refuge for Insect Pollinators.” </a:t>
            </a:r>
            <a:r>
              <a:rPr lang="en" sz="500" i="1">
                <a:solidFill>
                  <a:schemeClr val="lt2"/>
                </a:solidFill>
                <a:latin typeface="Oswald"/>
                <a:ea typeface="Oswald"/>
                <a:cs typeface="Oswald"/>
                <a:sym typeface="Oswald"/>
              </a:rPr>
              <a:t>Conservation Biology</a:t>
            </a:r>
            <a:r>
              <a:rPr lang="en" sz="500">
                <a:solidFill>
                  <a:schemeClr val="lt2"/>
                </a:solidFill>
                <a:latin typeface="Oswald"/>
                <a:ea typeface="Oswald"/>
                <a:cs typeface="Oswald"/>
                <a:sym typeface="Oswald"/>
              </a:rPr>
              <a:t> 31 (1): 24–29.</a:t>
            </a:r>
            <a:endParaRPr sz="500">
              <a:solidFill>
                <a:schemeClr val="lt2"/>
              </a:solidFill>
              <a:latin typeface="Oswald"/>
              <a:ea typeface="Oswald"/>
              <a:cs typeface="Oswald"/>
              <a:sym typeface="Oswald"/>
            </a:endParaRPr>
          </a:p>
          <a:p>
            <a:pPr marL="558800" lvl="0" indent="-279400" algn="l" rtl="0">
              <a:lnSpc>
                <a:spcPct val="80000"/>
              </a:lnSpc>
              <a:spcBef>
                <a:spcPts val="1200"/>
              </a:spcBef>
              <a:spcAft>
                <a:spcPts val="0"/>
              </a:spcAft>
              <a:buClr>
                <a:srgbClr val="000000"/>
              </a:buClr>
              <a:buSzPts val="275"/>
              <a:buFont typeface="Arial"/>
              <a:buNone/>
            </a:pPr>
            <a:r>
              <a:rPr lang="en" sz="500">
                <a:solidFill>
                  <a:schemeClr val="lt2"/>
                </a:solidFill>
                <a:latin typeface="Oswald"/>
                <a:ea typeface="Oswald"/>
                <a:cs typeface="Oswald"/>
                <a:sym typeface="Oswald"/>
              </a:rPr>
              <a:t>Harvey, David. 1989. “From Managerialism to Entrepreneurialism: The Transformation in Urban Governance in Late Capitalism.” </a:t>
            </a:r>
            <a:r>
              <a:rPr lang="en" sz="500" i="1">
                <a:solidFill>
                  <a:schemeClr val="lt2"/>
                </a:solidFill>
                <a:latin typeface="Oswald"/>
                <a:ea typeface="Oswald"/>
                <a:cs typeface="Oswald"/>
                <a:sym typeface="Oswald"/>
              </a:rPr>
              <a:t>Swedish Society for Anthropology and Geography</a:t>
            </a:r>
            <a:r>
              <a:rPr lang="en" sz="500">
                <a:solidFill>
                  <a:schemeClr val="lt2"/>
                </a:solidFill>
                <a:latin typeface="Oswald"/>
                <a:ea typeface="Oswald"/>
                <a:cs typeface="Oswald"/>
                <a:sym typeface="Oswald"/>
              </a:rPr>
              <a:t> 71 (1).</a:t>
            </a:r>
            <a:endParaRPr sz="500">
              <a:solidFill>
                <a:schemeClr val="lt2"/>
              </a:solidFill>
              <a:latin typeface="Oswald"/>
              <a:ea typeface="Oswald"/>
              <a:cs typeface="Oswald"/>
              <a:sym typeface="Oswald"/>
            </a:endParaRPr>
          </a:p>
          <a:p>
            <a:pPr marL="558800" lvl="0" indent="-279400" algn="l" rtl="0">
              <a:lnSpc>
                <a:spcPct val="80000"/>
              </a:lnSpc>
              <a:spcBef>
                <a:spcPts val="1200"/>
              </a:spcBef>
              <a:spcAft>
                <a:spcPts val="0"/>
              </a:spcAft>
              <a:buClr>
                <a:srgbClr val="000000"/>
              </a:buClr>
              <a:buSzPts val="275"/>
              <a:buFont typeface="Arial"/>
              <a:buNone/>
            </a:pPr>
            <a:r>
              <a:rPr lang="en" sz="500">
                <a:solidFill>
                  <a:schemeClr val="lt2"/>
                </a:solidFill>
                <a:latin typeface="Oswald"/>
                <a:ea typeface="Oswald"/>
                <a:cs typeface="Oswald"/>
                <a:sym typeface="Oswald"/>
              </a:rPr>
              <a:t>———. 2001. “Globalization and the ‘Spatial Fix.’” </a:t>
            </a:r>
            <a:r>
              <a:rPr lang="en" sz="500" i="1">
                <a:solidFill>
                  <a:schemeClr val="lt2"/>
                </a:solidFill>
                <a:latin typeface="Oswald"/>
                <a:ea typeface="Oswald"/>
                <a:cs typeface="Oswald"/>
                <a:sym typeface="Oswald"/>
              </a:rPr>
              <a:t>Geographische Revue</a:t>
            </a:r>
            <a:r>
              <a:rPr lang="en" sz="500">
                <a:solidFill>
                  <a:schemeClr val="lt2"/>
                </a:solidFill>
                <a:latin typeface="Oswald"/>
                <a:ea typeface="Oswald"/>
                <a:cs typeface="Oswald"/>
                <a:sym typeface="Oswald"/>
              </a:rPr>
              <a:t> 3 (2): 23–30.</a:t>
            </a:r>
            <a:endParaRPr sz="500">
              <a:solidFill>
                <a:schemeClr val="lt2"/>
              </a:solidFill>
              <a:latin typeface="Oswald"/>
              <a:ea typeface="Oswald"/>
              <a:cs typeface="Oswald"/>
              <a:sym typeface="Oswald"/>
            </a:endParaRPr>
          </a:p>
          <a:p>
            <a:pPr marL="558800" lvl="0" indent="-279400" algn="l" rtl="0">
              <a:lnSpc>
                <a:spcPct val="80000"/>
              </a:lnSpc>
              <a:spcBef>
                <a:spcPts val="1200"/>
              </a:spcBef>
              <a:spcAft>
                <a:spcPts val="0"/>
              </a:spcAft>
              <a:buClr>
                <a:srgbClr val="000000"/>
              </a:buClr>
              <a:buSzPts val="275"/>
              <a:buFont typeface="Arial"/>
              <a:buNone/>
            </a:pPr>
            <a:r>
              <a:rPr lang="en" sz="500">
                <a:solidFill>
                  <a:schemeClr val="lt2"/>
                </a:solidFill>
                <a:latin typeface="Oswald"/>
                <a:ea typeface="Oswald"/>
                <a:cs typeface="Oswald"/>
                <a:sym typeface="Oswald"/>
              </a:rPr>
              <a:t>Hope, Diane, Corinna Gries, Weixing Zhu, William F Fagan, Charles L Redman, Nancy B Grimm, Amy L Nelson, Chris Martin, and Ann Kinzig. 2003. “Socioeconomics Drive Urban Plant Diversity.” </a:t>
            </a:r>
            <a:r>
              <a:rPr lang="en" sz="500" i="1">
                <a:solidFill>
                  <a:schemeClr val="lt2"/>
                </a:solidFill>
                <a:latin typeface="Oswald"/>
                <a:ea typeface="Oswald"/>
                <a:cs typeface="Oswald"/>
                <a:sym typeface="Oswald"/>
              </a:rPr>
              <a:t>Proceedings of the National Academy of Sciences</a:t>
            </a:r>
            <a:r>
              <a:rPr lang="en" sz="500">
                <a:solidFill>
                  <a:schemeClr val="lt2"/>
                </a:solidFill>
                <a:latin typeface="Oswald"/>
                <a:ea typeface="Oswald"/>
                <a:cs typeface="Oswald"/>
                <a:sym typeface="Oswald"/>
              </a:rPr>
              <a:t> 1000: 8788–92.</a:t>
            </a:r>
            <a:r>
              <a:rPr lang="en" sz="500">
                <a:solidFill>
                  <a:schemeClr val="lt2"/>
                </a:solidFill>
                <a:uFill>
                  <a:noFill/>
                </a:uFill>
                <a:latin typeface="Oswald"/>
                <a:ea typeface="Oswald"/>
                <a:cs typeface="Oswald"/>
                <a:sym typeface="Oswald"/>
                <a:hlinkClick r:id="rId6">
                  <a:extLst>
                    <a:ext uri="{A12FA001-AC4F-418D-AE19-62706E023703}">
                      <ahyp:hlinkClr xmlns:ahyp="http://schemas.microsoft.com/office/drawing/2018/hyperlinkcolor" val="tx"/>
                    </a:ext>
                  </a:extLst>
                </a:hlinkClick>
              </a:rPr>
              <a:t> </a:t>
            </a:r>
            <a:r>
              <a:rPr lang="en" sz="500" u="sng">
                <a:solidFill>
                  <a:schemeClr val="lt2"/>
                </a:solidFill>
                <a:latin typeface="Oswald"/>
                <a:ea typeface="Oswald"/>
                <a:cs typeface="Oswald"/>
                <a:sym typeface="Oswald"/>
                <a:hlinkClick r:id="rId6">
                  <a:extLst>
                    <a:ext uri="{A12FA001-AC4F-418D-AE19-62706E023703}">
                      <ahyp:hlinkClr xmlns:ahyp="http://schemas.microsoft.com/office/drawing/2018/hyperlinkcolor" val="tx"/>
                    </a:ext>
                  </a:extLst>
                </a:hlinkClick>
              </a:rPr>
              <a:t>https://doi.org/10.1073/pnas.1537557100</a:t>
            </a:r>
            <a:r>
              <a:rPr lang="en" sz="500">
                <a:solidFill>
                  <a:schemeClr val="lt2"/>
                </a:solidFill>
                <a:latin typeface="Oswald"/>
                <a:ea typeface="Oswald"/>
                <a:cs typeface="Oswald"/>
                <a:sym typeface="Oswald"/>
              </a:rPr>
              <a:t>.</a:t>
            </a:r>
            <a:endParaRPr sz="500">
              <a:solidFill>
                <a:schemeClr val="lt2"/>
              </a:solidFill>
              <a:latin typeface="Oswald"/>
              <a:ea typeface="Oswald"/>
              <a:cs typeface="Oswald"/>
              <a:sym typeface="Oswald"/>
            </a:endParaRPr>
          </a:p>
          <a:p>
            <a:pPr marL="558800" lvl="0" indent="-279400" algn="l" rtl="0">
              <a:lnSpc>
                <a:spcPct val="80000"/>
              </a:lnSpc>
              <a:spcBef>
                <a:spcPts val="1200"/>
              </a:spcBef>
              <a:spcAft>
                <a:spcPts val="0"/>
              </a:spcAft>
              <a:buClr>
                <a:srgbClr val="000000"/>
              </a:buClr>
              <a:buSzPts val="275"/>
              <a:buFont typeface="Arial"/>
              <a:buNone/>
            </a:pPr>
            <a:r>
              <a:rPr lang="en" sz="500">
                <a:solidFill>
                  <a:schemeClr val="lt2"/>
                </a:solidFill>
                <a:latin typeface="Oswald"/>
                <a:ea typeface="Oswald"/>
                <a:cs typeface="Oswald"/>
                <a:sym typeface="Oswald"/>
              </a:rPr>
              <a:t>Jonas, A. E. G., and A. While. 2007. “Spatial Fixes, Temporal Fixes, and Spatio-Temporal Fixes.” In </a:t>
            </a:r>
            <a:r>
              <a:rPr lang="en" sz="500" i="1">
                <a:solidFill>
                  <a:schemeClr val="lt2"/>
                </a:solidFill>
                <a:latin typeface="Oswald"/>
                <a:ea typeface="Oswald"/>
                <a:cs typeface="Oswald"/>
                <a:sym typeface="Oswald"/>
              </a:rPr>
              <a:t>The Sustainable Development Paradox: Urban Political Economy in the United States and Europe</a:t>
            </a:r>
            <a:r>
              <a:rPr lang="en" sz="500">
                <a:solidFill>
                  <a:schemeClr val="lt2"/>
                </a:solidFill>
                <a:latin typeface="Oswald"/>
                <a:ea typeface="Oswald"/>
                <a:cs typeface="Oswald"/>
                <a:sym typeface="Oswald"/>
              </a:rPr>
              <a:t>, 123–59. New York: Guilford.</a:t>
            </a:r>
            <a:endParaRPr sz="500">
              <a:solidFill>
                <a:schemeClr val="lt2"/>
              </a:solidFill>
              <a:latin typeface="Oswald"/>
              <a:ea typeface="Oswald"/>
              <a:cs typeface="Oswald"/>
              <a:sym typeface="Oswald"/>
            </a:endParaRPr>
          </a:p>
          <a:p>
            <a:pPr marL="558800" lvl="0" indent="-279400" algn="l" rtl="0">
              <a:lnSpc>
                <a:spcPct val="80000"/>
              </a:lnSpc>
              <a:spcBef>
                <a:spcPts val="1200"/>
              </a:spcBef>
              <a:spcAft>
                <a:spcPts val="0"/>
              </a:spcAft>
              <a:buClr>
                <a:srgbClr val="000000"/>
              </a:buClr>
              <a:buSzPts val="275"/>
              <a:buFont typeface="Arial"/>
              <a:buNone/>
            </a:pPr>
            <a:r>
              <a:rPr lang="en" sz="500">
                <a:solidFill>
                  <a:schemeClr val="lt2"/>
                </a:solidFill>
                <a:latin typeface="Oswald"/>
                <a:ea typeface="Oswald"/>
                <a:cs typeface="Oswald"/>
                <a:sym typeface="Oswald"/>
              </a:rPr>
              <a:t>Kuhn, Thomas. 1970. </a:t>
            </a:r>
            <a:r>
              <a:rPr lang="en" sz="500" i="1">
                <a:solidFill>
                  <a:schemeClr val="lt2"/>
                </a:solidFill>
                <a:latin typeface="Oswald"/>
                <a:ea typeface="Oswald"/>
                <a:cs typeface="Oswald"/>
                <a:sym typeface="Oswald"/>
              </a:rPr>
              <a:t>The Structure of Scientific Revolutions: Foundations of the Unity of Science</a:t>
            </a:r>
            <a:r>
              <a:rPr lang="en" sz="500">
                <a:solidFill>
                  <a:schemeClr val="lt2"/>
                </a:solidFill>
                <a:latin typeface="Oswald"/>
                <a:ea typeface="Oswald"/>
                <a:cs typeface="Oswald"/>
                <a:sym typeface="Oswald"/>
              </a:rPr>
              <a:t>. 2nd ed. Chicago: University of Chicago Press.</a:t>
            </a:r>
            <a:endParaRPr sz="500">
              <a:solidFill>
                <a:schemeClr val="lt2"/>
              </a:solidFill>
              <a:latin typeface="Oswald"/>
              <a:ea typeface="Oswald"/>
              <a:cs typeface="Oswald"/>
              <a:sym typeface="Oswald"/>
            </a:endParaRPr>
          </a:p>
          <a:p>
            <a:pPr marL="558800" lvl="0" indent="-279400" algn="l" rtl="0">
              <a:lnSpc>
                <a:spcPct val="80000"/>
              </a:lnSpc>
              <a:spcBef>
                <a:spcPts val="1200"/>
              </a:spcBef>
              <a:spcAft>
                <a:spcPts val="0"/>
              </a:spcAft>
              <a:buClr>
                <a:srgbClr val="000000"/>
              </a:buClr>
              <a:buSzPts val="275"/>
              <a:buFont typeface="Arial"/>
              <a:buNone/>
            </a:pPr>
            <a:r>
              <a:rPr lang="en" sz="500">
                <a:solidFill>
                  <a:schemeClr val="lt2"/>
                </a:solidFill>
                <a:latin typeface="Oswald"/>
                <a:ea typeface="Oswald"/>
                <a:cs typeface="Oswald"/>
                <a:sym typeface="Oswald"/>
              </a:rPr>
              <a:t>Kuras, Evan R., Paige S. Warren, John Aloysius Zinda, Myla F.J. Aronson, Sarel Cillers, Mark A. Goddard, Charles H. Nilon, and Richelle Winkler. 2020. “Urban Socioeconomic Inequality and Biodiversity Often Converge, but Not Always: A Global Meta-Analysis.” </a:t>
            </a:r>
            <a:r>
              <a:rPr lang="en" sz="500" i="1">
                <a:solidFill>
                  <a:schemeClr val="lt2"/>
                </a:solidFill>
                <a:latin typeface="Oswald"/>
                <a:ea typeface="Oswald"/>
                <a:cs typeface="Oswald"/>
                <a:sym typeface="Oswald"/>
              </a:rPr>
              <a:t>Landscape and Urban Planning</a:t>
            </a:r>
            <a:r>
              <a:rPr lang="en" sz="500">
                <a:solidFill>
                  <a:schemeClr val="lt2"/>
                </a:solidFill>
                <a:latin typeface="Oswald"/>
                <a:ea typeface="Oswald"/>
                <a:cs typeface="Oswald"/>
                <a:sym typeface="Oswald"/>
              </a:rPr>
              <a:t> 198.</a:t>
            </a:r>
            <a:r>
              <a:rPr lang="en" sz="500">
                <a:solidFill>
                  <a:schemeClr val="lt2"/>
                </a:solidFill>
                <a:uFill>
                  <a:noFill/>
                </a:uFill>
                <a:latin typeface="Oswald"/>
                <a:ea typeface="Oswald"/>
                <a:cs typeface="Oswald"/>
                <a:sym typeface="Oswald"/>
                <a:hlinkClick r:id="rId7">
                  <a:extLst>
                    <a:ext uri="{A12FA001-AC4F-418D-AE19-62706E023703}">
                      <ahyp:hlinkClr xmlns:ahyp="http://schemas.microsoft.com/office/drawing/2018/hyperlinkcolor" val="tx"/>
                    </a:ext>
                  </a:extLst>
                </a:hlinkClick>
              </a:rPr>
              <a:t> </a:t>
            </a:r>
            <a:r>
              <a:rPr lang="en" sz="500" u="sng">
                <a:solidFill>
                  <a:schemeClr val="lt2"/>
                </a:solidFill>
                <a:latin typeface="Oswald"/>
                <a:ea typeface="Oswald"/>
                <a:cs typeface="Oswald"/>
                <a:sym typeface="Oswald"/>
                <a:hlinkClick r:id="rId7">
                  <a:extLst>
                    <a:ext uri="{A12FA001-AC4F-418D-AE19-62706E023703}">
                      <ahyp:hlinkClr xmlns:ahyp="http://schemas.microsoft.com/office/drawing/2018/hyperlinkcolor" val="tx"/>
                    </a:ext>
                  </a:extLst>
                </a:hlinkClick>
              </a:rPr>
              <a:t>https://doi.org/10.1016/j.landurbplan.2020.103799</a:t>
            </a:r>
            <a:r>
              <a:rPr lang="en" sz="500">
                <a:solidFill>
                  <a:schemeClr val="lt2"/>
                </a:solidFill>
                <a:latin typeface="Oswald"/>
                <a:ea typeface="Oswald"/>
                <a:cs typeface="Oswald"/>
                <a:sym typeface="Oswald"/>
              </a:rPr>
              <a:t>.</a:t>
            </a:r>
            <a:endParaRPr sz="500">
              <a:solidFill>
                <a:schemeClr val="lt2"/>
              </a:solidFill>
              <a:latin typeface="Oswald"/>
              <a:ea typeface="Oswald"/>
              <a:cs typeface="Oswald"/>
              <a:sym typeface="Oswald"/>
            </a:endParaRPr>
          </a:p>
          <a:p>
            <a:pPr marL="558800" lvl="0" indent="-279400" algn="l" rtl="0">
              <a:lnSpc>
                <a:spcPct val="80000"/>
              </a:lnSpc>
              <a:spcBef>
                <a:spcPts val="1200"/>
              </a:spcBef>
              <a:spcAft>
                <a:spcPts val="0"/>
              </a:spcAft>
              <a:buClr>
                <a:srgbClr val="000000"/>
              </a:buClr>
              <a:buSzPts val="275"/>
              <a:buFont typeface="Arial"/>
              <a:buNone/>
            </a:pPr>
            <a:endParaRPr sz="500">
              <a:solidFill>
                <a:schemeClr val="lt2"/>
              </a:solidFill>
              <a:latin typeface="Oswald"/>
              <a:ea typeface="Oswald"/>
              <a:cs typeface="Oswald"/>
              <a:sym typeface="Oswald"/>
            </a:endParaRPr>
          </a:p>
          <a:p>
            <a:pPr marL="0" lvl="0" indent="0" algn="l" rtl="0">
              <a:lnSpc>
                <a:spcPct val="80000"/>
              </a:lnSpc>
              <a:spcBef>
                <a:spcPts val="1200"/>
              </a:spcBef>
              <a:spcAft>
                <a:spcPts val="0"/>
              </a:spcAft>
              <a:buClr>
                <a:srgbClr val="000000"/>
              </a:buClr>
              <a:buSzPts val="275"/>
              <a:buFont typeface="Arial"/>
              <a:buNone/>
            </a:pPr>
            <a:endParaRPr sz="500">
              <a:solidFill>
                <a:schemeClr val="lt2"/>
              </a:solidFill>
              <a:latin typeface="Oswald"/>
              <a:ea typeface="Oswald"/>
              <a:cs typeface="Oswald"/>
              <a:sym typeface="Oswald"/>
            </a:endParaRPr>
          </a:p>
          <a:p>
            <a:pPr marL="0" lvl="0" indent="0" algn="l" rtl="0">
              <a:lnSpc>
                <a:spcPct val="80000"/>
              </a:lnSpc>
              <a:spcBef>
                <a:spcPts val="1200"/>
              </a:spcBef>
              <a:spcAft>
                <a:spcPts val="1200"/>
              </a:spcAft>
              <a:buSzPts val="275"/>
              <a:buNone/>
            </a:pPr>
            <a:endParaRPr sz="500">
              <a:solidFill>
                <a:schemeClr val="lt2"/>
              </a:solidFill>
              <a:latin typeface="Oswald"/>
              <a:ea typeface="Oswald"/>
              <a:cs typeface="Oswald"/>
              <a:sym typeface="Oswald"/>
            </a:endParaRPr>
          </a:p>
        </p:txBody>
      </p:sp>
      <p:sp>
        <p:nvSpPr>
          <p:cNvPr id="465" name="Google Shape;465;p78"/>
          <p:cNvSpPr txBox="1">
            <a:spLocks noGrp="1"/>
          </p:cNvSpPr>
          <p:nvPr>
            <p:ph type="body" idx="2"/>
          </p:nvPr>
        </p:nvSpPr>
        <p:spPr>
          <a:xfrm>
            <a:off x="1354750" y="2477150"/>
            <a:ext cx="6381000" cy="3416400"/>
          </a:xfrm>
          <a:prstGeom prst="rect">
            <a:avLst/>
          </a:prstGeom>
        </p:spPr>
        <p:txBody>
          <a:bodyPr spcFirstLastPara="1" wrap="square" lIns="91425" tIns="91425" rIns="91425" bIns="91425" anchor="t" anchorCtr="0">
            <a:normAutofit/>
          </a:bodyPr>
          <a:lstStyle/>
          <a:p>
            <a:pPr marL="558800" lvl="0" indent="-279400" algn="l" rtl="0">
              <a:lnSpc>
                <a:spcPct val="80000"/>
              </a:lnSpc>
              <a:spcBef>
                <a:spcPts val="1200"/>
              </a:spcBef>
              <a:spcAft>
                <a:spcPts val="0"/>
              </a:spcAft>
              <a:buSzPts val="1018"/>
              <a:buNone/>
            </a:pPr>
            <a:r>
              <a:rPr lang="en" sz="532">
                <a:solidFill>
                  <a:schemeClr val="lt2"/>
                </a:solidFill>
                <a:latin typeface="Oswald"/>
                <a:ea typeface="Oswald"/>
                <a:cs typeface="Oswald"/>
                <a:sym typeface="Oswald"/>
              </a:rPr>
              <a:t>Kuruneri-Chitepo, Chiyedza, and Charlie M. Shackleton. 2011. “The Distribution, Abundance and Composition of Street Trees in Selected Towns of the Eastern Cape, South Africa.” </a:t>
            </a:r>
            <a:r>
              <a:rPr lang="en" sz="532" i="1">
                <a:solidFill>
                  <a:schemeClr val="lt2"/>
                </a:solidFill>
                <a:latin typeface="Oswald"/>
                <a:ea typeface="Oswald"/>
                <a:cs typeface="Oswald"/>
                <a:sym typeface="Oswald"/>
              </a:rPr>
              <a:t>Urban Forestry &amp; Urban Greening</a:t>
            </a:r>
            <a:r>
              <a:rPr lang="en" sz="532">
                <a:solidFill>
                  <a:schemeClr val="lt2"/>
                </a:solidFill>
                <a:latin typeface="Oswald"/>
                <a:ea typeface="Oswald"/>
                <a:cs typeface="Oswald"/>
                <a:sym typeface="Oswald"/>
              </a:rPr>
              <a:t> 10 (3): 247–54.</a:t>
            </a:r>
            <a:r>
              <a:rPr lang="en" sz="532">
                <a:solidFill>
                  <a:schemeClr val="lt2"/>
                </a:solidFill>
                <a:uFill>
                  <a:noFill/>
                </a:uFill>
                <a:latin typeface="Oswald"/>
                <a:ea typeface="Oswald"/>
                <a:cs typeface="Oswald"/>
                <a:sym typeface="Oswald"/>
                <a:hlinkClick r:id="rId8">
                  <a:extLst>
                    <a:ext uri="{A12FA001-AC4F-418D-AE19-62706E023703}">
                      <ahyp:hlinkClr xmlns:ahyp="http://schemas.microsoft.com/office/drawing/2018/hyperlinkcolor" val="tx"/>
                    </a:ext>
                  </a:extLst>
                </a:hlinkClick>
              </a:rPr>
              <a:t> </a:t>
            </a:r>
            <a:r>
              <a:rPr lang="en" sz="532" u="sng">
                <a:solidFill>
                  <a:schemeClr val="lt2"/>
                </a:solidFill>
                <a:latin typeface="Oswald"/>
                <a:ea typeface="Oswald"/>
                <a:cs typeface="Oswald"/>
                <a:sym typeface="Oswald"/>
                <a:hlinkClick r:id="rId8">
                  <a:extLst>
                    <a:ext uri="{A12FA001-AC4F-418D-AE19-62706E023703}">
                      <ahyp:hlinkClr xmlns:ahyp="http://schemas.microsoft.com/office/drawing/2018/hyperlinkcolor" val="tx"/>
                    </a:ext>
                  </a:extLst>
                </a:hlinkClick>
              </a:rPr>
              <a:t>https://doi.org/10.1016/j.ufug.2011.06.001</a:t>
            </a:r>
            <a:r>
              <a:rPr lang="en" sz="532">
                <a:solidFill>
                  <a:schemeClr val="lt2"/>
                </a:solidFill>
                <a:latin typeface="Oswald"/>
                <a:ea typeface="Oswald"/>
                <a:cs typeface="Oswald"/>
                <a:sym typeface="Oswald"/>
              </a:rPr>
              <a:t>.</a:t>
            </a:r>
            <a:endParaRPr sz="532">
              <a:solidFill>
                <a:schemeClr val="lt2"/>
              </a:solidFill>
              <a:latin typeface="Oswald"/>
              <a:ea typeface="Oswald"/>
              <a:cs typeface="Oswald"/>
              <a:sym typeface="Oswald"/>
            </a:endParaRPr>
          </a:p>
          <a:p>
            <a:pPr marL="558800" lvl="0" indent="-279400" algn="l" rtl="0">
              <a:lnSpc>
                <a:spcPct val="80000"/>
              </a:lnSpc>
              <a:spcBef>
                <a:spcPts val="1200"/>
              </a:spcBef>
              <a:spcAft>
                <a:spcPts val="0"/>
              </a:spcAft>
              <a:buSzPts val="1018"/>
              <a:buNone/>
            </a:pPr>
            <a:r>
              <a:rPr lang="en" sz="532">
                <a:solidFill>
                  <a:schemeClr val="lt2"/>
                </a:solidFill>
                <a:latin typeface="Oswald"/>
                <a:ea typeface="Oswald"/>
                <a:cs typeface="Oswald"/>
                <a:sym typeface="Oswald"/>
              </a:rPr>
              <a:t>Leong, Misha, Robert R. Dunn, and Michelle D. Trautwein. 2018. “Biodiversity and Socioeconomics in the City: A Review of the Luxury Effect.” </a:t>
            </a:r>
            <a:r>
              <a:rPr lang="en" sz="532" i="1">
                <a:solidFill>
                  <a:schemeClr val="lt2"/>
                </a:solidFill>
                <a:latin typeface="Oswald"/>
                <a:ea typeface="Oswald"/>
                <a:cs typeface="Oswald"/>
                <a:sym typeface="Oswald"/>
              </a:rPr>
              <a:t>Biology Letters</a:t>
            </a:r>
            <a:r>
              <a:rPr lang="en" sz="532">
                <a:solidFill>
                  <a:schemeClr val="lt2"/>
                </a:solidFill>
                <a:latin typeface="Oswald"/>
                <a:ea typeface="Oswald"/>
                <a:cs typeface="Oswald"/>
                <a:sym typeface="Oswald"/>
              </a:rPr>
              <a:t> 14 (5): 20180082.</a:t>
            </a:r>
            <a:r>
              <a:rPr lang="en" sz="532">
                <a:solidFill>
                  <a:schemeClr val="lt2"/>
                </a:solidFill>
                <a:uFill>
                  <a:noFill/>
                </a:uFill>
                <a:latin typeface="Oswald"/>
                <a:ea typeface="Oswald"/>
                <a:cs typeface="Oswald"/>
                <a:sym typeface="Oswald"/>
                <a:hlinkClick r:id="rId9">
                  <a:extLst>
                    <a:ext uri="{A12FA001-AC4F-418D-AE19-62706E023703}">
                      <ahyp:hlinkClr xmlns:ahyp="http://schemas.microsoft.com/office/drawing/2018/hyperlinkcolor" val="tx"/>
                    </a:ext>
                  </a:extLst>
                </a:hlinkClick>
              </a:rPr>
              <a:t> </a:t>
            </a:r>
            <a:r>
              <a:rPr lang="en" sz="532" u="sng">
                <a:solidFill>
                  <a:schemeClr val="lt2"/>
                </a:solidFill>
                <a:latin typeface="Oswald"/>
                <a:ea typeface="Oswald"/>
                <a:cs typeface="Oswald"/>
                <a:sym typeface="Oswald"/>
                <a:hlinkClick r:id="rId9">
                  <a:extLst>
                    <a:ext uri="{A12FA001-AC4F-418D-AE19-62706E023703}">
                      <ahyp:hlinkClr xmlns:ahyp="http://schemas.microsoft.com/office/drawing/2018/hyperlinkcolor" val="tx"/>
                    </a:ext>
                  </a:extLst>
                </a:hlinkClick>
              </a:rPr>
              <a:t>https://doi.org/10.1098/rsbl.2018.0082</a:t>
            </a:r>
            <a:r>
              <a:rPr lang="en" sz="532">
                <a:solidFill>
                  <a:schemeClr val="lt2"/>
                </a:solidFill>
                <a:latin typeface="Oswald"/>
                <a:ea typeface="Oswald"/>
                <a:cs typeface="Oswald"/>
                <a:sym typeface="Oswald"/>
              </a:rPr>
              <a:t>.</a:t>
            </a:r>
            <a:endParaRPr sz="532">
              <a:solidFill>
                <a:schemeClr val="lt2"/>
              </a:solidFill>
              <a:latin typeface="Oswald"/>
              <a:ea typeface="Oswald"/>
              <a:cs typeface="Oswald"/>
              <a:sym typeface="Oswald"/>
            </a:endParaRPr>
          </a:p>
          <a:p>
            <a:pPr marL="558800" lvl="0" indent="-279400" algn="l" rtl="0">
              <a:lnSpc>
                <a:spcPct val="80000"/>
              </a:lnSpc>
              <a:spcBef>
                <a:spcPts val="1200"/>
              </a:spcBef>
              <a:spcAft>
                <a:spcPts val="0"/>
              </a:spcAft>
              <a:buSzPts val="1018"/>
              <a:buNone/>
            </a:pPr>
            <a:r>
              <a:rPr lang="en" sz="532">
                <a:solidFill>
                  <a:schemeClr val="lt2"/>
                </a:solidFill>
                <a:latin typeface="Oswald"/>
                <a:ea typeface="Oswald"/>
                <a:cs typeface="Oswald"/>
                <a:sym typeface="Oswald"/>
              </a:rPr>
              <a:t>McDonnell, Mark J. 2011. “The History of Urban Ecology.” </a:t>
            </a:r>
            <a:r>
              <a:rPr lang="en" sz="532" i="1">
                <a:solidFill>
                  <a:schemeClr val="lt2"/>
                </a:solidFill>
                <a:latin typeface="Oswald"/>
                <a:ea typeface="Oswald"/>
                <a:cs typeface="Oswald"/>
                <a:sym typeface="Oswald"/>
              </a:rPr>
              <a:t>Urban Ecology: Patterns, Processes, and Applications</a:t>
            </a:r>
            <a:r>
              <a:rPr lang="en" sz="532">
                <a:solidFill>
                  <a:schemeClr val="lt2"/>
                </a:solidFill>
                <a:latin typeface="Oswald"/>
                <a:ea typeface="Oswald"/>
                <a:cs typeface="Oswald"/>
                <a:sym typeface="Oswald"/>
              </a:rPr>
              <a:t>.</a:t>
            </a:r>
            <a:r>
              <a:rPr lang="en" sz="532">
                <a:solidFill>
                  <a:schemeClr val="lt2"/>
                </a:solidFill>
                <a:uFill>
                  <a:noFill/>
                </a:uFill>
                <a:latin typeface="Oswald"/>
                <a:ea typeface="Oswald"/>
                <a:cs typeface="Oswald"/>
                <a:sym typeface="Oswald"/>
                <a:hlinkClick r:id="rId10">
                  <a:extLst>
                    <a:ext uri="{A12FA001-AC4F-418D-AE19-62706E023703}">
                      <ahyp:hlinkClr xmlns:ahyp="http://schemas.microsoft.com/office/drawing/2018/hyperlinkcolor" val="tx"/>
                    </a:ext>
                  </a:extLst>
                </a:hlinkClick>
              </a:rPr>
              <a:t> </a:t>
            </a:r>
            <a:r>
              <a:rPr lang="en" sz="532" u="sng">
                <a:solidFill>
                  <a:schemeClr val="lt2"/>
                </a:solidFill>
                <a:latin typeface="Oswald"/>
                <a:ea typeface="Oswald"/>
                <a:cs typeface="Oswald"/>
                <a:sym typeface="Oswald"/>
                <a:hlinkClick r:id="rId10">
                  <a:extLst>
                    <a:ext uri="{A12FA001-AC4F-418D-AE19-62706E023703}">
                      <ahyp:hlinkClr xmlns:ahyp="http://schemas.microsoft.com/office/drawing/2018/hyperlinkcolor" val="tx"/>
                    </a:ext>
                  </a:extLst>
                </a:hlinkClick>
              </a:rPr>
              <a:t>https://doi.org/DOI:10.1093/acprof:oso/9780199563562.003.0002</a:t>
            </a:r>
            <a:r>
              <a:rPr lang="en" sz="532">
                <a:solidFill>
                  <a:schemeClr val="lt2"/>
                </a:solidFill>
                <a:latin typeface="Oswald"/>
                <a:ea typeface="Oswald"/>
                <a:cs typeface="Oswald"/>
                <a:sym typeface="Oswald"/>
              </a:rPr>
              <a:t>.</a:t>
            </a:r>
            <a:endParaRPr sz="532">
              <a:solidFill>
                <a:schemeClr val="lt2"/>
              </a:solidFill>
              <a:latin typeface="Oswald"/>
              <a:ea typeface="Oswald"/>
              <a:cs typeface="Oswald"/>
              <a:sym typeface="Oswald"/>
            </a:endParaRPr>
          </a:p>
          <a:p>
            <a:pPr marL="558800" lvl="0" indent="-279400" algn="l" rtl="0">
              <a:lnSpc>
                <a:spcPct val="80000"/>
              </a:lnSpc>
              <a:spcBef>
                <a:spcPts val="1200"/>
              </a:spcBef>
              <a:spcAft>
                <a:spcPts val="0"/>
              </a:spcAft>
              <a:buSzPts val="1018"/>
              <a:buNone/>
            </a:pPr>
            <a:r>
              <a:rPr lang="en" sz="532">
                <a:solidFill>
                  <a:schemeClr val="lt2"/>
                </a:solidFill>
                <a:latin typeface="Oswald"/>
                <a:ea typeface="Oswald"/>
                <a:cs typeface="Oswald"/>
                <a:sym typeface="Oswald"/>
              </a:rPr>
              <a:t>Molotch, Harvey. 1976. “The City as a Growth Machine: Toward a Political Economy of Place.” </a:t>
            </a:r>
            <a:r>
              <a:rPr lang="en" sz="532" i="1">
                <a:solidFill>
                  <a:schemeClr val="lt2"/>
                </a:solidFill>
                <a:latin typeface="Oswald"/>
                <a:ea typeface="Oswald"/>
                <a:cs typeface="Oswald"/>
                <a:sym typeface="Oswald"/>
              </a:rPr>
              <a:t>American Journal of Sociology</a:t>
            </a:r>
            <a:r>
              <a:rPr lang="en" sz="532">
                <a:solidFill>
                  <a:schemeClr val="lt2"/>
                </a:solidFill>
                <a:latin typeface="Oswald"/>
                <a:ea typeface="Oswald"/>
                <a:cs typeface="Oswald"/>
                <a:sym typeface="Oswald"/>
              </a:rPr>
              <a:t> 82 (2): 309–32.</a:t>
            </a:r>
            <a:endParaRPr sz="532">
              <a:solidFill>
                <a:schemeClr val="lt2"/>
              </a:solidFill>
              <a:latin typeface="Oswald"/>
              <a:ea typeface="Oswald"/>
              <a:cs typeface="Oswald"/>
              <a:sym typeface="Oswald"/>
            </a:endParaRPr>
          </a:p>
          <a:p>
            <a:pPr marL="558800" lvl="0" indent="-279400" algn="l" rtl="0">
              <a:lnSpc>
                <a:spcPct val="80000"/>
              </a:lnSpc>
              <a:spcBef>
                <a:spcPts val="1200"/>
              </a:spcBef>
              <a:spcAft>
                <a:spcPts val="0"/>
              </a:spcAft>
              <a:buSzPts val="1018"/>
              <a:buNone/>
            </a:pPr>
            <a:r>
              <a:rPr lang="en" sz="532">
                <a:solidFill>
                  <a:schemeClr val="lt2"/>
                </a:solidFill>
                <a:latin typeface="Oswald"/>
                <a:ea typeface="Oswald"/>
                <a:cs typeface="Oswald"/>
                <a:sym typeface="Oswald"/>
              </a:rPr>
              <a:t>Rigolon, Alessandro. 2016. “A Complex Landscape of Inequity in Access to Urban Parks: A Literature Review.” </a:t>
            </a:r>
            <a:r>
              <a:rPr lang="en" sz="532" i="1">
                <a:solidFill>
                  <a:schemeClr val="lt2"/>
                </a:solidFill>
                <a:latin typeface="Oswald"/>
                <a:ea typeface="Oswald"/>
                <a:cs typeface="Oswald"/>
                <a:sym typeface="Oswald"/>
              </a:rPr>
              <a:t>Landscape and Urban Planning</a:t>
            </a:r>
            <a:r>
              <a:rPr lang="en" sz="532">
                <a:solidFill>
                  <a:schemeClr val="lt2"/>
                </a:solidFill>
                <a:latin typeface="Oswald"/>
                <a:ea typeface="Oswald"/>
                <a:cs typeface="Oswald"/>
                <a:sym typeface="Oswald"/>
              </a:rPr>
              <a:t> 153 (September): 160–69.</a:t>
            </a:r>
            <a:r>
              <a:rPr lang="en" sz="532">
                <a:solidFill>
                  <a:schemeClr val="lt2"/>
                </a:solidFill>
                <a:uFill>
                  <a:noFill/>
                </a:uFill>
                <a:latin typeface="Oswald"/>
                <a:ea typeface="Oswald"/>
                <a:cs typeface="Oswald"/>
                <a:sym typeface="Oswald"/>
                <a:hlinkClick r:id="rId11">
                  <a:extLst>
                    <a:ext uri="{A12FA001-AC4F-418D-AE19-62706E023703}">
                      <ahyp:hlinkClr xmlns:ahyp="http://schemas.microsoft.com/office/drawing/2018/hyperlinkcolor" val="tx"/>
                    </a:ext>
                  </a:extLst>
                </a:hlinkClick>
              </a:rPr>
              <a:t> </a:t>
            </a:r>
            <a:r>
              <a:rPr lang="en" sz="532" u="sng">
                <a:solidFill>
                  <a:schemeClr val="lt2"/>
                </a:solidFill>
                <a:latin typeface="Oswald"/>
                <a:ea typeface="Oswald"/>
                <a:cs typeface="Oswald"/>
                <a:sym typeface="Oswald"/>
                <a:hlinkClick r:id="rId11">
                  <a:extLst>
                    <a:ext uri="{A12FA001-AC4F-418D-AE19-62706E023703}">
                      <ahyp:hlinkClr xmlns:ahyp="http://schemas.microsoft.com/office/drawing/2018/hyperlinkcolor" val="tx"/>
                    </a:ext>
                  </a:extLst>
                </a:hlinkClick>
              </a:rPr>
              <a:t>https://doi.org/10.1016/j.landurbplan.2016.05.017</a:t>
            </a:r>
            <a:r>
              <a:rPr lang="en" sz="532">
                <a:solidFill>
                  <a:schemeClr val="lt2"/>
                </a:solidFill>
                <a:latin typeface="Oswald"/>
                <a:ea typeface="Oswald"/>
                <a:cs typeface="Oswald"/>
                <a:sym typeface="Oswald"/>
              </a:rPr>
              <a:t>.</a:t>
            </a:r>
            <a:endParaRPr sz="532">
              <a:solidFill>
                <a:schemeClr val="lt2"/>
              </a:solidFill>
              <a:latin typeface="Oswald"/>
              <a:ea typeface="Oswald"/>
              <a:cs typeface="Oswald"/>
              <a:sym typeface="Oswald"/>
            </a:endParaRPr>
          </a:p>
          <a:p>
            <a:pPr marL="558800" lvl="0" indent="-279400" algn="l" rtl="0">
              <a:lnSpc>
                <a:spcPct val="80000"/>
              </a:lnSpc>
              <a:spcBef>
                <a:spcPts val="1200"/>
              </a:spcBef>
              <a:spcAft>
                <a:spcPts val="0"/>
              </a:spcAft>
              <a:buSzPts val="1018"/>
              <a:buNone/>
            </a:pPr>
            <a:r>
              <a:rPr lang="en" sz="532">
                <a:solidFill>
                  <a:schemeClr val="lt2"/>
                </a:solidFill>
                <a:latin typeface="Oswald"/>
                <a:ea typeface="Oswald"/>
                <a:cs typeface="Oswald"/>
                <a:sym typeface="Oswald"/>
              </a:rPr>
              <a:t>Rothstein, Richard. 2018. </a:t>
            </a:r>
            <a:r>
              <a:rPr lang="en" sz="532" i="1">
                <a:solidFill>
                  <a:schemeClr val="lt2"/>
                </a:solidFill>
                <a:latin typeface="Oswald"/>
                <a:ea typeface="Oswald"/>
                <a:cs typeface="Oswald"/>
                <a:sym typeface="Oswald"/>
              </a:rPr>
              <a:t>The Color of Law: A Forgotten History of How Our Government Segregated America</a:t>
            </a:r>
            <a:r>
              <a:rPr lang="en" sz="532">
                <a:solidFill>
                  <a:schemeClr val="lt2"/>
                </a:solidFill>
                <a:latin typeface="Oswald"/>
                <a:ea typeface="Oswald"/>
                <a:cs typeface="Oswald"/>
                <a:sym typeface="Oswald"/>
              </a:rPr>
              <a:t>. Liveright.</a:t>
            </a:r>
            <a:endParaRPr sz="532">
              <a:solidFill>
                <a:schemeClr val="lt2"/>
              </a:solidFill>
              <a:latin typeface="Oswald"/>
              <a:ea typeface="Oswald"/>
              <a:cs typeface="Oswald"/>
              <a:sym typeface="Oswald"/>
            </a:endParaRPr>
          </a:p>
          <a:p>
            <a:pPr marL="558800" lvl="0" indent="-279400" algn="l" rtl="0">
              <a:lnSpc>
                <a:spcPct val="80000"/>
              </a:lnSpc>
              <a:spcBef>
                <a:spcPts val="1200"/>
              </a:spcBef>
              <a:spcAft>
                <a:spcPts val="0"/>
              </a:spcAft>
              <a:buSzPts val="1018"/>
              <a:buNone/>
            </a:pPr>
            <a:r>
              <a:rPr lang="en" sz="532">
                <a:solidFill>
                  <a:schemeClr val="lt2"/>
                </a:solidFill>
                <a:latin typeface="Oswald"/>
                <a:ea typeface="Oswald"/>
                <a:cs typeface="Oswald"/>
                <a:sym typeface="Oswald"/>
              </a:rPr>
              <a:t>Schell, Christopher J., Karen Dyson, Tracy L. Fuentes, Simone Des Roches, Nyeema C. Harris, Danica Sterud Miller, Cleo A. Woelfle-Erskine, and Max R. Lambert. 2020. “The Ecological and Evolutionary Consequences of Systemic Racism in Urban Environments.” </a:t>
            </a:r>
            <a:r>
              <a:rPr lang="en" sz="532" i="1">
                <a:solidFill>
                  <a:schemeClr val="lt2"/>
                </a:solidFill>
                <a:latin typeface="Oswald"/>
                <a:ea typeface="Oswald"/>
                <a:cs typeface="Oswald"/>
                <a:sym typeface="Oswald"/>
              </a:rPr>
              <a:t>Science</a:t>
            </a:r>
            <a:r>
              <a:rPr lang="en" sz="532">
                <a:solidFill>
                  <a:schemeClr val="lt2"/>
                </a:solidFill>
                <a:latin typeface="Oswald"/>
                <a:ea typeface="Oswald"/>
                <a:cs typeface="Oswald"/>
                <a:sym typeface="Oswald"/>
              </a:rPr>
              <a:t>.</a:t>
            </a:r>
            <a:endParaRPr sz="532">
              <a:solidFill>
                <a:schemeClr val="lt2"/>
              </a:solidFill>
              <a:latin typeface="Oswald"/>
              <a:ea typeface="Oswald"/>
              <a:cs typeface="Oswald"/>
              <a:sym typeface="Oswald"/>
            </a:endParaRPr>
          </a:p>
          <a:p>
            <a:pPr marL="558800" lvl="0" indent="-279400" algn="l" rtl="0">
              <a:lnSpc>
                <a:spcPct val="80000"/>
              </a:lnSpc>
              <a:spcBef>
                <a:spcPts val="1200"/>
              </a:spcBef>
              <a:spcAft>
                <a:spcPts val="0"/>
              </a:spcAft>
              <a:buSzPts val="1018"/>
              <a:buNone/>
            </a:pPr>
            <a:r>
              <a:rPr lang="en" sz="532">
                <a:solidFill>
                  <a:schemeClr val="lt2"/>
                </a:solidFill>
                <a:latin typeface="Oswald"/>
                <a:ea typeface="Oswald"/>
                <a:cs typeface="Oswald"/>
                <a:sym typeface="Oswald"/>
              </a:rPr>
              <a:t>Stein, Samuel. 2019. </a:t>
            </a:r>
            <a:r>
              <a:rPr lang="en" sz="532" i="1">
                <a:solidFill>
                  <a:schemeClr val="lt2"/>
                </a:solidFill>
                <a:latin typeface="Oswald"/>
                <a:ea typeface="Oswald"/>
                <a:cs typeface="Oswald"/>
                <a:sym typeface="Oswald"/>
              </a:rPr>
              <a:t>Capital City: Gentrification and the Real Estate State</a:t>
            </a:r>
            <a:r>
              <a:rPr lang="en" sz="532">
                <a:solidFill>
                  <a:schemeClr val="lt2"/>
                </a:solidFill>
                <a:latin typeface="Oswald"/>
                <a:ea typeface="Oswald"/>
                <a:cs typeface="Oswald"/>
                <a:sym typeface="Oswald"/>
              </a:rPr>
              <a:t>. London ; Brooklyn, NY: Verso.</a:t>
            </a:r>
            <a:endParaRPr sz="532">
              <a:solidFill>
                <a:schemeClr val="lt2"/>
              </a:solidFill>
              <a:latin typeface="Oswald"/>
              <a:ea typeface="Oswald"/>
              <a:cs typeface="Oswald"/>
              <a:sym typeface="Oswald"/>
            </a:endParaRPr>
          </a:p>
          <a:p>
            <a:pPr marL="558800" lvl="0" indent="-279400" algn="l" rtl="0">
              <a:lnSpc>
                <a:spcPct val="80000"/>
              </a:lnSpc>
              <a:spcBef>
                <a:spcPts val="1200"/>
              </a:spcBef>
              <a:spcAft>
                <a:spcPts val="0"/>
              </a:spcAft>
              <a:buSzPts val="1018"/>
              <a:buNone/>
            </a:pPr>
            <a:r>
              <a:rPr lang="en" sz="532">
                <a:solidFill>
                  <a:schemeClr val="lt2"/>
                </a:solidFill>
                <a:latin typeface="Oswald"/>
                <a:ea typeface="Oswald"/>
                <a:cs typeface="Oswald"/>
                <a:sym typeface="Oswald"/>
              </a:rPr>
              <a:t>While, Aidan, Andrew E. G. Jonas, and David Gibbs. 2004. “The Environment and the Entrepreneurial City: Searching for the Urban ‘Sustainability Fix’ in Manchester and Leeds.” </a:t>
            </a:r>
            <a:r>
              <a:rPr lang="en" sz="532" i="1">
                <a:solidFill>
                  <a:schemeClr val="lt2"/>
                </a:solidFill>
                <a:latin typeface="Oswald"/>
                <a:ea typeface="Oswald"/>
                <a:cs typeface="Oswald"/>
                <a:sym typeface="Oswald"/>
              </a:rPr>
              <a:t>International Journal of Urban and Regional Research</a:t>
            </a:r>
            <a:r>
              <a:rPr lang="en" sz="532">
                <a:solidFill>
                  <a:schemeClr val="lt2"/>
                </a:solidFill>
                <a:latin typeface="Oswald"/>
                <a:ea typeface="Oswald"/>
                <a:cs typeface="Oswald"/>
                <a:sym typeface="Oswald"/>
              </a:rPr>
              <a:t> 28 (3): 549–69.</a:t>
            </a:r>
            <a:r>
              <a:rPr lang="en" sz="532">
                <a:solidFill>
                  <a:schemeClr val="lt2"/>
                </a:solidFill>
                <a:uFill>
                  <a:noFill/>
                </a:uFill>
                <a:latin typeface="Oswald"/>
                <a:ea typeface="Oswald"/>
                <a:cs typeface="Oswald"/>
                <a:sym typeface="Oswald"/>
                <a:hlinkClick r:id="rId12">
                  <a:extLst>
                    <a:ext uri="{A12FA001-AC4F-418D-AE19-62706E023703}">
                      <ahyp:hlinkClr xmlns:ahyp="http://schemas.microsoft.com/office/drawing/2018/hyperlinkcolor" val="tx"/>
                    </a:ext>
                  </a:extLst>
                </a:hlinkClick>
              </a:rPr>
              <a:t> </a:t>
            </a:r>
            <a:r>
              <a:rPr lang="en" sz="532" u="sng">
                <a:solidFill>
                  <a:schemeClr val="lt2"/>
                </a:solidFill>
                <a:latin typeface="Oswald"/>
                <a:ea typeface="Oswald"/>
                <a:cs typeface="Oswald"/>
                <a:sym typeface="Oswald"/>
                <a:hlinkClick r:id="rId12">
                  <a:extLst>
                    <a:ext uri="{A12FA001-AC4F-418D-AE19-62706E023703}">
                      <ahyp:hlinkClr xmlns:ahyp="http://schemas.microsoft.com/office/drawing/2018/hyperlinkcolor" val="tx"/>
                    </a:ext>
                  </a:extLst>
                </a:hlinkClick>
              </a:rPr>
              <a:t>https://doi.org/10.1111/j.0309-1317.2004.00535.x</a:t>
            </a:r>
            <a:r>
              <a:rPr lang="en" sz="532">
                <a:solidFill>
                  <a:schemeClr val="lt2"/>
                </a:solidFill>
                <a:latin typeface="Oswald"/>
                <a:ea typeface="Oswald"/>
                <a:cs typeface="Oswald"/>
                <a:sym typeface="Oswald"/>
              </a:rPr>
              <a:t>.</a:t>
            </a:r>
            <a:endParaRPr sz="532">
              <a:solidFill>
                <a:schemeClr val="lt2"/>
              </a:solidFill>
              <a:latin typeface="Oswald"/>
              <a:ea typeface="Oswald"/>
              <a:cs typeface="Oswald"/>
              <a:sym typeface="Oswald"/>
            </a:endParaRPr>
          </a:p>
          <a:p>
            <a:pPr marL="558800" lvl="0" indent="-279400" algn="l" rtl="0">
              <a:lnSpc>
                <a:spcPct val="80000"/>
              </a:lnSpc>
              <a:spcBef>
                <a:spcPts val="1200"/>
              </a:spcBef>
              <a:spcAft>
                <a:spcPts val="1200"/>
              </a:spcAft>
              <a:buSzPts val="1018"/>
              <a:buNone/>
            </a:pPr>
            <a:r>
              <a:rPr lang="en" sz="532">
                <a:solidFill>
                  <a:schemeClr val="lt2"/>
                </a:solidFill>
                <a:latin typeface="Oswald"/>
                <a:ea typeface="Oswald"/>
                <a:cs typeface="Oswald"/>
                <a:sym typeface="Oswald"/>
              </a:rPr>
              <a:t>Young, Robert F. 2009. “Interdisciplinary Foundations of Urban Ecology.” </a:t>
            </a:r>
            <a:r>
              <a:rPr lang="en" sz="532" i="1">
                <a:solidFill>
                  <a:schemeClr val="lt2"/>
                </a:solidFill>
                <a:latin typeface="Oswald"/>
                <a:ea typeface="Oswald"/>
                <a:cs typeface="Oswald"/>
                <a:sym typeface="Oswald"/>
              </a:rPr>
              <a:t>Urban Ecosystems</a:t>
            </a:r>
            <a:r>
              <a:rPr lang="en" sz="532">
                <a:solidFill>
                  <a:schemeClr val="lt2"/>
                </a:solidFill>
                <a:latin typeface="Oswald"/>
                <a:ea typeface="Oswald"/>
                <a:cs typeface="Oswald"/>
                <a:sym typeface="Oswald"/>
              </a:rPr>
              <a:t> 12 (3): 311–31.</a:t>
            </a:r>
            <a:r>
              <a:rPr lang="en" sz="532">
                <a:solidFill>
                  <a:schemeClr val="lt2"/>
                </a:solidFill>
                <a:uFill>
                  <a:noFill/>
                </a:uFill>
                <a:latin typeface="Oswald"/>
                <a:ea typeface="Oswald"/>
                <a:cs typeface="Oswald"/>
                <a:sym typeface="Oswald"/>
                <a:hlinkClick r:id="rId13">
                  <a:extLst>
                    <a:ext uri="{A12FA001-AC4F-418D-AE19-62706E023703}">
                      <ahyp:hlinkClr xmlns:ahyp="http://schemas.microsoft.com/office/drawing/2018/hyperlinkcolor" val="tx"/>
                    </a:ext>
                  </a:extLst>
                </a:hlinkClick>
              </a:rPr>
              <a:t> </a:t>
            </a:r>
            <a:r>
              <a:rPr lang="en" sz="532" u="sng">
                <a:solidFill>
                  <a:schemeClr val="lt2"/>
                </a:solidFill>
                <a:latin typeface="Oswald"/>
                <a:ea typeface="Oswald"/>
                <a:cs typeface="Oswald"/>
                <a:sym typeface="Oswald"/>
                <a:hlinkClick r:id="rId13">
                  <a:extLst>
                    <a:ext uri="{A12FA001-AC4F-418D-AE19-62706E023703}">
                      <ahyp:hlinkClr xmlns:ahyp="http://schemas.microsoft.com/office/drawing/2018/hyperlinkcolor" val="tx"/>
                    </a:ext>
                  </a:extLst>
                </a:hlinkClick>
              </a:rPr>
              <a:t>https://doi.org/10.1007/s11252-009-0095-x</a:t>
            </a:r>
            <a:r>
              <a:rPr lang="en" sz="532">
                <a:solidFill>
                  <a:schemeClr val="lt2"/>
                </a:solidFill>
                <a:latin typeface="Oswald"/>
                <a:ea typeface="Oswald"/>
                <a:cs typeface="Oswald"/>
                <a:sym typeface="Oswald"/>
              </a:rPr>
              <a:t>.</a:t>
            </a:r>
            <a:endParaRPr sz="995">
              <a:solidFill>
                <a:schemeClr val="lt2"/>
              </a:solidFill>
              <a:latin typeface="Oswald"/>
              <a:ea typeface="Oswald"/>
              <a:cs typeface="Oswald"/>
              <a:sym typeface="Oswald"/>
            </a:endParaRPr>
          </a:p>
        </p:txBody>
      </p:sp>
    </p:spTree>
  </p:cSld>
  <p:clrMapOvr>
    <a:masterClrMapping/>
  </p:clrMapOvr>
</p:sld>
</file>

<file path=ppt/theme/theme1.xml><?xml version="1.0" encoding="utf-8"?>
<a:theme xmlns:a="http://schemas.openxmlformats.org/drawingml/2006/main"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645</TotalTime>
  <Words>1598</Words>
  <Application>Microsoft Office PowerPoint</Application>
  <PresentationFormat>On-screen Show (16:9)</PresentationFormat>
  <Paragraphs>100</Paragraphs>
  <Slides>29</Slides>
  <Notes>29</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29</vt:i4>
      </vt:variant>
    </vt:vector>
  </HeadingPairs>
  <TitlesOfParts>
    <vt:vector size="34" baseType="lpstr">
      <vt:lpstr>Average</vt:lpstr>
      <vt:lpstr>Oswald</vt:lpstr>
      <vt:lpstr>Arial</vt:lpstr>
      <vt:lpstr>Slate</vt:lpstr>
      <vt:lpstr>Slate</vt:lpstr>
      <vt:lpstr>Biodiversity in Cities How urban pollinators show the importance of robust political ecological theory</vt:lpstr>
      <vt:lpstr>Talk outline</vt:lpstr>
      <vt:lpstr>Main argument: Political ecology enhances our understanding of biodiversity in cities</vt:lpstr>
      <vt:lpstr>Early 2010s - Pennsylvania state apiary inspector</vt:lpstr>
      <vt:lpstr>Southeastern Pennsylvania</vt:lpstr>
      <vt:lpstr>Bee diversity</vt:lpstr>
      <vt:lpstr>Detroit, MI</vt:lpstr>
      <vt:lpstr>PowerPoint Presentation</vt:lpstr>
      <vt:lpstr>PowerPoint Presentation</vt:lpstr>
      <vt:lpstr>Bee abundance The higher the income, the lower the bee abundance</vt:lpstr>
      <vt:lpstr>Urban ecology</vt:lpstr>
      <vt:lpstr>Luxury effect hypothesis</vt:lpstr>
      <vt:lpstr>Luxury effect hypothesis</vt:lpstr>
      <vt:lpstr>Luxury effect: why does it happen?</vt:lpstr>
      <vt:lpstr>Luxury effect: anomalous counter-examples</vt:lpstr>
      <vt:lpstr>Luxury effect hypothesis criticisms</vt:lpstr>
      <vt:lpstr>PowerPoint Presentation</vt:lpstr>
      <vt:lpstr>Schell et al. paper</vt:lpstr>
      <vt:lpstr>Schell et al. paper</vt:lpstr>
      <vt:lpstr>Schell et al. paper</vt:lpstr>
      <vt:lpstr>What political ecology can offer</vt:lpstr>
      <vt:lpstr>Political economic processes</vt:lpstr>
      <vt:lpstr>Political economic processes</vt:lpstr>
      <vt:lpstr>The urban growth machine (Logan and Molotch 1976)</vt:lpstr>
      <vt:lpstr>When profit-minded development causes displacement</vt:lpstr>
      <vt:lpstr>Detroit, MI</vt:lpstr>
      <vt:lpstr>Political ecology enhances our understanding of pollinator biodiversity in cities.</vt:lpstr>
      <vt:lpstr>Thank you!</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Biodiversity in Cities How urban pollinators show the importance of robust political ecological theory</dc:title>
  <dc:creator>Austin</dc:creator>
  <cp:lastModifiedBy>Austin J. Martin</cp:lastModifiedBy>
  <cp:revision>8</cp:revision>
  <dcterms:modified xsi:type="dcterms:W3CDTF">2022-06-15T06:56:36Z</dcterms:modified>
</cp:coreProperties>
</file>